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4"/>
    <p:sldMasterId id="2147483687" r:id="rId5"/>
  </p:sldMasterIdLst>
  <p:notesMasterIdLst>
    <p:notesMasterId r:id="rId20"/>
  </p:notesMasterIdLst>
  <p:sldIdLst>
    <p:sldId id="368" r:id="rId6"/>
    <p:sldId id="410" r:id="rId7"/>
    <p:sldId id="409" r:id="rId8"/>
    <p:sldId id="411" r:id="rId9"/>
    <p:sldId id="417" r:id="rId10"/>
    <p:sldId id="412" r:id="rId11"/>
    <p:sldId id="413" r:id="rId12"/>
    <p:sldId id="418" r:id="rId13"/>
    <p:sldId id="425" r:id="rId14"/>
    <p:sldId id="420" r:id="rId15"/>
    <p:sldId id="421" r:id="rId16"/>
    <p:sldId id="426" r:id="rId17"/>
    <p:sldId id="416" r:id="rId18"/>
    <p:sldId id="349" r:id="rId19"/>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992705F-3527-9B0E-4AC0-A1F2ED1B4ECB}" name="Razavi, Shahrashoub" initials="RS" userId="S::razavi@ilo.org::785e0439-1d83-46b1-a1d5-6e507e036014" providerId="AD"/>
  <p188:author id="{C0F96185-80CF-F180-461D-4D9168268CC8}" name="Orton, Ian" initials="OI" userId="S::orton@ilo.org::ed8bcf3d-dbcb-40d9-91a4-617fcd8bb717" providerId="AD"/>
  <p188:author id="{6FEBBD9C-35DD-9110-B73B-1E15AEC22884}" name="Behrendt, Christina" initials="BC" userId="S::behrendt@ilo.org::c303e8f0-bad2-4833-8e80-e6686747100d" providerId="AD"/>
  <p188:author id="{CD5736E2-D968-1466-6CA2-CF5210438F74}" name="Goursat, Marielle" initials="MG" userId="S::goursat@ilo.org::534f8e98-bcb2-41b0-b2c7-2a209288ba9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hrendt, Christina" initials="BC" lastIdx="8" clrIdx="0">
    <p:extLst>
      <p:ext uri="{19B8F6BF-5375-455C-9EA6-DF929625EA0E}">
        <p15:presenceInfo xmlns:p15="http://schemas.microsoft.com/office/powerpoint/2012/main" userId="S-1-5-21-525788414-1921020387-24915789-16260" providerId="AD"/>
      </p:ext>
    </p:extLst>
  </p:cmAuthor>
  <p:cmAuthor id="2" name="Orton, Ian" initials="OI" lastIdx="9" clrIdx="1">
    <p:extLst>
      <p:ext uri="{19B8F6BF-5375-455C-9EA6-DF929625EA0E}">
        <p15:presenceInfo xmlns:p15="http://schemas.microsoft.com/office/powerpoint/2012/main" userId="S-1-5-21-525788414-1921020387-24915789-16816" providerId="AD"/>
      </p:ext>
    </p:extLst>
  </p:cmAuthor>
  <p:cmAuthor id="3" name="Tessier, Lou" initials="TL" lastIdx="4" clrIdx="2">
    <p:extLst>
      <p:ext uri="{19B8F6BF-5375-455C-9EA6-DF929625EA0E}">
        <p15:presenceInfo xmlns:p15="http://schemas.microsoft.com/office/powerpoint/2012/main" userId="S-1-5-21-525788414-1921020387-24915789-174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FFF"/>
    <a:srgbClr val="EBF5FD"/>
    <a:srgbClr val="BEDCFA"/>
    <a:srgbClr val="304395"/>
    <a:srgbClr val="92EBEB"/>
    <a:srgbClr val="E5FAFA"/>
    <a:srgbClr val="1E2DBE"/>
    <a:srgbClr val="FA3C4B"/>
    <a:srgbClr val="FFCD2D"/>
    <a:srgbClr val="960A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7C26C7-D8D7-495F-A490-311688324C6D}" v="314" dt="2025-12-01T16:27:15.3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75" autoAdjust="0"/>
    <p:restoredTop sz="85329" autoAdjust="0"/>
  </p:normalViewPr>
  <p:slideViewPr>
    <p:cSldViewPr snapToGrid="0">
      <p:cViewPr varScale="1">
        <p:scale>
          <a:sx n="54" d="100"/>
          <a:sy n="54" d="100"/>
        </p:scale>
        <p:origin x="1292"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 Id="rId27"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0BA8-4FDA-B3BA-19A943F98955}"/>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0BA8-4FDA-B3BA-19A943F98955}"/>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0BA8-4FDA-B3BA-19A943F98955}"/>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0BA8-4FDA-B3BA-19A943F98955}"/>
              </c:ext>
            </c:extLst>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1-0BA8-4FDA-B3BA-19A943F98955}"/>
                </c:ext>
              </c:extLst>
            </c:dLbl>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3-0BA8-4FDA-B3BA-19A943F98955}"/>
                </c:ext>
              </c:extLst>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5-0BA8-4FDA-B3BA-19A943F98955}"/>
                </c:ext>
              </c:extLst>
            </c:dLbl>
            <c:dLbl>
              <c:idx val="3"/>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7-0BA8-4FDA-B3BA-19A943F98955}"/>
                </c:ext>
              </c:extLst>
            </c:dLbl>
            <c:spPr>
              <a:noFill/>
              <a:ln>
                <a:noFill/>
              </a:ln>
              <a:effectLst/>
            </c:sp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Sheet1!$D$3:$D$6</c:f>
              <c:strCache>
                <c:ptCount val="4"/>
                <c:pt idx="0">
                  <c:v>Unambiguous reductions in children's engagement in productive activities</c:v>
                </c:pt>
                <c:pt idx="1">
                  <c:v>Increases of children's engagement in productive activities</c:v>
                </c:pt>
                <c:pt idx="2">
                  <c:v>Mixed effects</c:v>
                </c:pt>
                <c:pt idx="3">
                  <c:v>No significant changes</c:v>
                </c:pt>
              </c:strCache>
            </c:strRef>
          </c:cat>
          <c:val>
            <c:numRef>
              <c:f>Sheet1!$E$3:$E$6</c:f>
              <c:numCache>
                <c:formatCode>0%</c:formatCode>
                <c:ptCount val="4"/>
                <c:pt idx="0">
                  <c:v>0.59677419354838712</c:v>
                </c:pt>
                <c:pt idx="1">
                  <c:v>0.17741935483870969</c:v>
                </c:pt>
                <c:pt idx="2">
                  <c:v>0.11290322580645161</c:v>
                </c:pt>
                <c:pt idx="3">
                  <c:v>0.11290322580645161</c:v>
                </c:pt>
              </c:numCache>
            </c:numRef>
          </c:val>
          <c:extLst>
            <c:ext xmlns:c16="http://schemas.microsoft.com/office/drawing/2014/chart" uri="{C3380CC4-5D6E-409C-BE32-E72D297353CC}">
              <c16:uniqueId val="{00000008-0BA8-4FDA-B3BA-19A943F98955}"/>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0.76168</cdr:x>
      <cdr:y>0.5717</cdr:y>
    </cdr:from>
    <cdr:to>
      <cdr:x>0.98516</cdr:x>
      <cdr:y>0.79826</cdr:y>
    </cdr:to>
    <cdr:sp macro="" textlink="">
      <cdr:nvSpPr>
        <cdr:cNvPr id="2" name="TextBox 11">
          <a:extLst xmlns:a="http://schemas.openxmlformats.org/drawingml/2006/main">
            <a:ext uri="{FF2B5EF4-FFF2-40B4-BE49-F238E27FC236}">
              <a16:creationId xmlns:a16="http://schemas.microsoft.com/office/drawing/2014/main" id="{93690460-EAB1-E246-4173-F87BED806835}"/>
            </a:ext>
          </a:extLst>
        </cdr:cNvPr>
        <cdr:cNvSpPr txBox="1"/>
      </cdr:nvSpPr>
      <cdr:spPr>
        <a:xfrm xmlns:a="http://schemas.openxmlformats.org/drawingml/2006/main">
          <a:off x="5721114" y="2718275"/>
          <a:ext cx="1678564" cy="1077218"/>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rtl="1"/>
          <a:r>
            <a:rPr lang="ar-EG" sz="1600" b="1" dirty="0">
              <a:solidFill>
                <a:srgbClr val="1E2DBE"/>
              </a:solidFill>
            </a:rPr>
            <a:t>انخفاض واضح في مشاركة الأطفال في الأنشطة الإنتاجية، 60%</a:t>
          </a:r>
          <a:endParaRPr lang="en-US" sz="1600" b="1" dirty="0">
            <a:solidFill>
              <a:srgbClr val="1E2DBE"/>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D0D068C6-7325-408C-921E-B389FF684A63}" type="datetimeFigureOut">
              <a:rPr lang="en-GB" smtClean="0"/>
              <a:t>02/12/2025</a:t>
            </a:fld>
            <a:endParaRPr lang="en-GB"/>
          </a:p>
        </p:txBody>
      </p:sp>
      <p:sp>
        <p:nvSpPr>
          <p:cNvPr id="4" name="Slide Image Placehol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en-GB"/>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D0826FEE-2901-4F80-B040-94DEDE5C3ECF}" type="slidenum">
              <a:rPr lang="en-GB" smtClean="0"/>
              <a:t>‹#›</a:t>
            </a:fld>
            <a:endParaRPr lang="en-GB"/>
          </a:p>
        </p:txBody>
      </p:sp>
    </p:spTree>
    <p:extLst>
      <p:ext uri="{BB962C8B-B14F-4D97-AF65-F5344CB8AC3E}">
        <p14:creationId xmlns:p14="http://schemas.microsoft.com/office/powerpoint/2010/main" val="1475438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EG" dirty="0"/>
              <a:t>هناك عدة عوامل يمكن أن تفسر التباين بين المناطق في مجال عمل الأطفال: 1) الفقر النقدي والمتعدد الأبعاد، 2) القطاع غير المنظم، 3) الحماية الاجتماعية، 4) تكلفة التعليم وعائده، 5) النمو السكاني.</a:t>
            </a:r>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2</a:t>
            </a:fld>
            <a:endParaRPr lang="en-GB"/>
          </a:p>
        </p:txBody>
      </p:sp>
    </p:spTree>
    <p:extLst>
      <p:ext uri="{BB962C8B-B14F-4D97-AF65-F5344CB8AC3E}">
        <p14:creationId xmlns:p14="http://schemas.microsoft.com/office/powerpoint/2010/main" val="2960286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4</a:t>
            </a:fld>
            <a:endParaRPr lang="en-GB"/>
          </a:p>
        </p:txBody>
      </p:sp>
    </p:spTree>
    <p:extLst>
      <p:ext uri="{BB962C8B-B14F-4D97-AF65-F5344CB8AC3E}">
        <p14:creationId xmlns:p14="http://schemas.microsoft.com/office/powerpoint/2010/main" val="2746837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7</a:t>
            </a:fld>
            <a:endParaRPr lang="en-GB"/>
          </a:p>
        </p:txBody>
      </p:sp>
    </p:spTree>
    <p:extLst>
      <p:ext uri="{BB962C8B-B14F-4D97-AF65-F5344CB8AC3E}">
        <p14:creationId xmlns:p14="http://schemas.microsoft.com/office/powerpoint/2010/main" val="2356142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8</a:t>
            </a:fld>
            <a:endParaRPr lang="en-GB"/>
          </a:p>
        </p:txBody>
      </p:sp>
    </p:spTree>
    <p:extLst>
      <p:ext uri="{BB962C8B-B14F-4D97-AF65-F5344CB8AC3E}">
        <p14:creationId xmlns:p14="http://schemas.microsoft.com/office/powerpoint/2010/main" val="725042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EG" sz="1200" b="0" i="0" u="none" strike="noStrike" kern="1200" baseline="0" dirty="0">
                <a:solidFill>
                  <a:schemeClr val="tx1"/>
                </a:solidFill>
                <a:latin typeface="+mn-lt"/>
                <a:ea typeface="+mn-ea"/>
                <a:cs typeface="+mn-cs"/>
              </a:rPr>
              <a:t>لتتذكر نطاق المراجعة: "بالنظر إلى الفترة من 2010 حتى الوقت الحاضر، حدد هذا الاستعراض 62 دراسة تغطي 47 برنامجًا مختلفًا.</a:t>
            </a:r>
            <a:endParaRPr lang="en-GB" sz="1200" b="0" i="0" u="none" strike="noStrike" kern="1200" baseline="0" dirty="0">
              <a:solidFill>
                <a:schemeClr val="tx1"/>
              </a:solidFill>
              <a:latin typeface="+mn-lt"/>
              <a:ea typeface="+mn-ea"/>
              <a:cs typeface="+mn-cs"/>
            </a:endParaRPr>
          </a:p>
          <a:p>
            <a:pPr algn="r" rtl="1"/>
            <a:r>
              <a:rPr lang="ar-EG" sz="1200" b="0" i="0" u="none" strike="noStrike" kern="1200" baseline="0" dirty="0">
                <a:solidFill>
                  <a:schemeClr val="tx1"/>
                </a:solidFill>
                <a:latin typeface="+mn-lt"/>
                <a:ea typeface="+mn-ea"/>
                <a:cs typeface="+mn-cs"/>
              </a:rPr>
              <a:t>من بين هذه الدراسات، وجدت 37 دراسة (60 في المائة) انخفاضًا واضحًا في مشاركة الأطفال في</a:t>
            </a:r>
            <a:endParaRPr lang="en-GB" sz="1200" b="0" i="0" u="none" strike="noStrike" kern="1200" baseline="0" dirty="0">
              <a:solidFill>
                <a:schemeClr val="tx1"/>
              </a:solidFill>
              <a:latin typeface="+mn-lt"/>
              <a:ea typeface="+mn-ea"/>
              <a:cs typeface="+mn-cs"/>
            </a:endParaRPr>
          </a:p>
          <a:p>
            <a:pPr algn="r" rtl="1"/>
            <a:r>
              <a:rPr lang="ar-EG" sz="1200" b="0" i="0" u="none" strike="noStrike" kern="1200" baseline="0" dirty="0">
                <a:solidFill>
                  <a:schemeClr val="tx1"/>
                </a:solidFill>
                <a:latin typeface="+mn-lt"/>
                <a:ea typeface="+mn-ea"/>
                <a:cs typeface="+mn-cs"/>
              </a:rPr>
              <a:t>الأنشطة الإنتاجية (الأنشطة الاقتصادية و/أو الأعمال المنزلية)؛ وأفادت 11 دراسة (18 في المائة) بحدوث زيادة</a:t>
            </a:r>
            <a:endParaRPr lang="en-GB" sz="1200" b="0" i="0" u="none" strike="noStrike" kern="1200" baseline="0" dirty="0">
              <a:solidFill>
                <a:schemeClr val="tx1"/>
              </a:solidFill>
              <a:latin typeface="+mn-lt"/>
              <a:ea typeface="+mn-ea"/>
              <a:cs typeface="+mn-cs"/>
            </a:endParaRPr>
          </a:p>
          <a:p>
            <a:pPr algn="r" rtl="1"/>
            <a:r>
              <a:rPr lang="ar-EG" sz="1200" b="0" i="0" u="none" strike="noStrike" kern="1200" baseline="0" dirty="0">
                <a:solidFill>
                  <a:schemeClr val="tx1"/>
                </a:solidFill>
                <a:latin typeface="+mn-lt"/>
                <a:ea typeface="+mn-ea"/>
                <a:cs typeface="+mn-cs"/>
              </a:rPr>
              <a:t>في مشاركة الأطفال في الأنشطة الإنتاجية؛ وأفادت سبع دراسات (11 في المائة) بحدوث آثار مختلطة، حيث أدت البرامج</a:t>
            </a:r>
            <a:endParaRPr lang="en-GB" sz="1200" b="0" i="0" u="none" strike="noStrike" kern="1200" baseline="0" dirty="0">
              <a:solidFill>
                <a:schemeClr val="tx1"/>
              </a:solidFill>
              <a:latin typeface="+mn-lt"/>
              <a:ea typeface="+mn-ea"/>
              <a:cs typeface="+mn-cs"/>
            </a:endParaRPr>
          </a:p>
          <a:p>
            <a:pPr algn="r" rtl="1"/>
            <a:r>
              <a:rPr lang="ar-EG" sz="1200" b="0" i="0" u="none" strike="noStrike" kern="1200" baseline="0" dirty="0">
                <a:solidFill>
                  <a:schemeClr val="tx1"/>
                </a:solidFill>
                <a:latin typeface="+mn-lt"/>
                <a:ea typeface="+mn-ea"/>
                <a:cs typeface="+mn-cs"/>
              </a:rPr>
              <a:t>إلى زيادة بعض أنواع أنشطة عمل الأطفال وتقليل أنواع أخرى؛ ولم تبلغ الدراسات السبع المتبقية</a:t>
            </a:r>
            <a:endParaRPr lang="en-GB" sz="1200" b="0" i="0" u="none" strike="noStrike" kern="1200" baseline="0" dirty="0">
              <a:solidFill>
                <a:schemeClr val="tx1"/>
              </a:solidFill>
              <a:latin typeface="+mn-lt"/>
              <a:ea typeface="+mn-ea"/>
              <a:cs typeface="+mn-cs"/>
            </a:endParaRPr>
          </a:p>
          <a:p>
            <a:pPr algn="r" rtl="1"/>
            <a:r>
              <a:rPr lang="ar-EG" sz="1200" b="0" i="0" u="none" strike="noStrike" kern="1200" baseline="0" dirty="0">
                <a:solidFill>
                  <a:schemeClr val="tx1"/>
                </a:solidFill>
                <a:latin typeface="+mn-lt"/>
                <a:ea typeface="+mn-ea"/>
                <a:cs typeface="+mn-cs"/>
              </a:rPr>
              <a:t>(11 في المائة) عن حدوث تغييرات كبيرة في توزيع وقت الأطفال".</a:t>
            </a:r>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9</a:t>
            </a:fld>
            <a:endParaRPr lang="en-GB"/>
          </a:p>
        </p:txBody>
      </p:sp>
    </p:spTree>
    <p:extLst>
      <p:ext uri="{BB962C8B-B14F-4D97-AF65-F5344CB8AC3E}">
        <p14:creationId xmlns:p14="http://schemas.microsoft.com/office/powerpoint/2010/main" val="3441406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EG" sz="1200" b="0" i="0" u="none" strike="noStrike" kern="1200" baseline="0" dirty="0">
                <a:solidFill>
                  <a:schemeClr val="tx1"/>
                </a:solidFill>
                <a:latin typeface="+mn-lt"/>
                <a:ea typeface="+mn-ea"/>
                <a:cs typeface="+mn-cs"/>
              </a:rPr>
              <a:t>بالنظر إلى الفترة من عام 2010 حتى الوقت الحاضر، حددت هذا الاستعرتض 62 دراسة تغطي 47 برنامجًا مختلفًا.</a:t>
            </a:r>
            <a:endParaRPr lang="en-GB" sz="1200" b="0" i="0" u="none" strike="noStrike" kern="1200" baseline="0" dirty="0">
              <a:solidFill>
                <a:schemeClr val="tx1"/>
              </a:solidFill>
              <a:latin typeface="+mn-lt"/>
              <a:ea typeface="+mn-ea"/>
              <a:cs typeface="+mn-cs"/>
            </a:endParaRPr>
          </a:p>
          <a:p>
            <a:pPr algn="r" rtl="1"/>
            <a:r>
              <a:rPr lang="ar-EG" sz="1200" b="0" i="0" u="none" strike="noStrike" kern="1200" baseline="0" dirty="0">
                <a:solidFill>
                  <a:schemeClr val="tx1"/>
                </a:solidFill>
                <a:latin typeface="+mn-lt"/>
                <a:ea typeface="+mn-ea"/>
                <a:cs typeface="+mn-cs"/>
              </a:rPr>
              <a:t>من بين هذه الدراسات، وجدت 37 دراسة (60 في المائة) انخفاضًا واضحًا في مشاركة الأطفال في</a:t>
            </a:r>
            <a:endParaRPr lang="en-GB" sz="1200" b="0" i="0" u="none" strike="noStrike" kern="1200" baseline="0" dirty="0">
              <a:solidFill>
                <a:schemeClr val="tx1"/>
              </a:solidFill>
              <a:latin typeface="+mn-lt"/>
              <a:ea typeface="+mn-ea"/>
              <a:cs typeface="+mn-cs"/>
            </a:endParaRPr>
          </a:p>
          <a:p>
            <a:pPr algn="r" rtl="1"/>
            <a:r>
              <a:rPr lang="ar-EG" sz="1200" b="0" i="0" u="none" strike="noStrike" kern="1200" baseline="0" dirty="0">
                <a:solidFill>
                  <a:schemeClr val="tx1"/>
                </a:solidFill>
                <a:latin typeface="+mn-lt"/>
                <a:ea typeface="+mn-ea"/>
                <a:cs typeface="+mn-cs"/>
              </a:rPr>
              <a:t>الأنشطة الإنتاجية (الأنشطة الاقتصادية و/أو الأعمال المنزلية)؛ وأفادت 11 دراسة (18 في المائة) بحدوث زيادة</a:t>
            </a:r>
          </a:p>
          <a:p>
            <a:pPr algn="r" rtl="1"/>
            <a:r>
              <a:rPr lang="ar-EG" sz="1200" b="0" i="0" u="none" strike="noStrike" kern="1200" baseline="0" dirty="0">
                <a:solidFill>
                  <a:schemeClr val="tx1"/>
                </a:solidFill>
                <a:latin typeface="+mn-lt"/>
                <a:ea typeface="+mn-ea"/>
                <a:cs typeface="+mn-cs"/>
              </a:rPr>
              <a:t>في مشاركة الأطفال في الأنشطة الإنتاجية؛ وأفادت سبع دراسات (11 في المائة) بحدوث آثار متباينة، حيث أدت البرامج</a:t>
            </a:r>
            <a:endParaRPr lang="en-GB" sz="1200" b="0" i="0" u="none" strike="noStrike" kern="1200" baseline="0" dirty="0">
              <a:solidFill>
                <a:schemeClr val="tx1"/>
              </a:solidFill>
              <a:latin typeface="+mn-lt"/>
              <a:ea typeface="+mn-ea"/>
              <a:cs typeface="+mn-cs"/>
            </a:endParaRPr>
          </a:p>
          <a:p>
            <a:pPr algn="r" rtl="1"/>
            <a:r>
              <a:rPr lang="ar-EG" sz="1200" b="0" i="0" u="none" strike="noStrike" kern="1200" baseline="0" dirty="0" err="1">
                <a:solidFill>
                  <a:schemeClr val="tx1"/>
                </a:solidFill>
                <a:latin typeface="+mn-lt"/>
                <a:ea typeface="+mn-ea"/>
                <a:cs typeface="+mn-cs"/>
              </a:rPr>
              <a:t>لى</a:t>
            </a:r>
            <a:r>
              <a:rPr lang="ar-EG" sz="1200" b="0" i="0" u="none" strike="noStrike" kern="1200" baseline="0" dirty="0">
                <a:solidFill>
                  <a:schemeClr val="tx1"/>
                </a:solidFill>
                <a:latin typeface="+mn-lt"/>
                <a:ea typeface="+mn-ea"/>
                <a:cs typeface="+mn-cs"/>
              </a:rPr>
              <a:t> زيادة بعض أنواع أنشطة عمل الأطفال وتقليل أنواع أخرى؛ ولم تبلغ الدراسات السبع المتبقية</a:t>
            </a:r>
            <a:endParaRPr lang="en-GB" sz="1200" b="0" i="0" u="none" strike="noStrike" kern="1200" baseline="0" dirty="0">
              <a:solidFill>
                <a:schemeClr val="tx1"/>
              </a:solidFill>
              <a:latin typeface="+mn-lt"/>
              <a:ea typeface="+mn-ea"/>
              <a:cs typeface="+mn-cs"/>
            </a:endParaRPr>
          </a:p>
          <a:p>
            <a:pPr algn="r" rtl="1"/>
            <a:r>
              <a:rPr lang="ar-EG" sz="1200" b="0" i="0" u="none" strike="noStrike" kern="1200" baseline="0" dirty="0">
                <a:solidFill>
                  <a:schemeClr val="tx1"/>
                </a:solidFill>
                <a:latin typeface="+mn-lt"/>
                <a:ea typeface="+mn-ea"/>
                <a:cs typeface="+mn-cs"/>
              </a:rPr>
              <a:t>(11 في المائة) عن حدوث تغييرات كبيرة في توزيع وقت الأطفال</a:t>
            </a:r>
            <a:endParaRPr lang="en-GB" dirty="0"/>
          </a:p>
        </p:txBody>
      </p:sp>
      <p:sp>
        <p:nvSpPr>
          <p:cNvPr id="4" name="Slide Number Placeholder 3"/>
          <p:cNvSpPr>
            <a:spLocks noGrp="1"/>
          </p:cNvSpPr>
          <p:nvPr>
            <p:ph type="sldNum" sz="quarter" idx="5"/>
          </p:nvPr>
        </p:nvSpPr>
        <p:spPr/>
        <p:txBody>
          <a:bodyPr/>
          <a:lstStyle/>
          <a:p>
            <a:fld id="{D0826FEE-2901-4F80-B040-94DEDE5C3ECF}" type="slidenum">
              <a:rPr lang="en-GB" smtClean="0"/>
              <a:t>11</a:t>
            </a:fld>
            <a:endParaRPr lang="en-GB"/>
          </a:p>
        </p:txBody>
      </p:sp>
    </p:spTree>
    <p:extLst>
      <p:ext uri="{BB962C8B-B14F-4D97-AF65-F5344CB8AC3E}">
        <p14:creationId xmlns:p14="http://schemas.microsoft.com/office/powerpoint/2010/main" val="11026944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emf"/><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eg"/><Relationship Id="rId1" Type="http://schemas.openxmlformats.org/officeDocument/2006/relationships/slideMaster" Target="../slideMasters/slideMaster2.xml"/><Relationship Id="rId4"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emf"/><Relationship Id="rId1" Type="http://schemas.openxmlformats.org/officeDocument/2006/relationships/slideMaster" Target="../slideMasters/slideMaster2.xml"/><Relationship Id="rId4" Type="http://schemas.openxmlformats.org/officeDocument/2006/relationships/image" Target="../media/image2.emf"/></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90538" y="2873014"/>
            <a:ext cx="7200000" cy="608525"/>
          </a:xfrm>
        </p:spPr>
        <p:txBody>
          <a:bodyPr wrap="square" bIns="54000" anchor="t" anchorCtr="0">
            <a:noAutofit/>
          </a:bodyPr>
          <a:lstStyle>
            <a:lvl1pPr algn="l">
              <a:defRPr sz="4000"/>
            </a:lvl1pPr>
          </a:lstStyle>
          <a:p>
            <a:r>
              <a:rPr lang="en-US"/>
              <a:t>Click to edit Master title style</a:t>
            </a:r>
            <a:endParaRPr lang="en-GB"/>
          </a:p>
        </p:txBody>
      </p:sp>
      <p:sp>
        <p:nvSpPr>
          <p:cNvPr id="3" name="Subtitle 2"/>
          <p:cNvSpPr>
            <a:spLocks noGrp="1"/>
          </p:cNvSpPr>
          <p:nvPr>
            <p:ph type="subTitle" idx="1"/>
          </p:nvPr>
        </p:nvSpPr>
        <p:spPr>
          <a:xfrm>
            <a:off x="490538" y="3481539"/>
            <a:ext cx="7200000" cy="1655762"/>
          </a:xfrm>
        </p:spPr>
        <p:txBody>
          <a:bodyPr>
            <a:noAutofit/>
          </a:bodyPr>
          <a:lstStyle>
            <a:lvl1pPr marL="0" indent="0" algn="l">
              <a:lnSpc>
                <a:spcPct val="90000"/>
              </a:lnSpc>
              <a:spcAft>
                <a:spcPts val="1200"/>
              </a:spcAft>
              <a:buNone/>
              <a:defRPr sz="4000" b="0">
                <a:solidFill>
                  <a:schemeClr val="accent1"/>
                </a:solidFill>
              </a:defRPr>
            </a:lvl1pPr>
            <a:lvl2pPr marL="0" indent="0" algn="l">
              <a:buNone/>
              <a:defRPr sz="1400">
                <a:solidFill>
                  <a:schemeClr val="accent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a:xfrm>
            <a:off x="490538" y="6180035"/>
            <a:ext cx="2743200" cy="216000"/>
          </a:xfrm>
        </p:spPr>
        <p:txBody>
          <a:bodyPr anchor="b" anchorCtr="0">
            <a:noAutofit/>
          </a:bodyPr>
          <a:lstStyle>
            <a:lvl1pPr>
              <a:defRPr sz="1000">
                <a:solidFill>
                  <a:schemeClr val="accent1"/>
                </a:solidFill>
              </a:defRPr>
            </a:lvl1pPr>
          </a:lstStyle>
          <a:p>
            <a:r>
              <a:rPr lang="en-GB"/>
              <a:t>Date: Monday / 01 / October / 2019</a:t>
            </a:r>
          </a:p>
        </p:txBody>
      </p:sp>
      <p:sp>
        <p:nvSpPr>
          <p:cNvPr id="5" name="Footer Placeholder 4"/>
          <p:cNvSpPr>
            <a:spLocks noGrp="1"/>
          </p:cNvSpPr>
          <p:nvPr>
            <p:ph type="ftr" sz="quarter" idx="11"/>
          </p:nvPr>
        </p:nvSpPr>
        <p:spPr>
          <a:xfrm>
            <a:off x="490538" y="6858000"/>
            <a:ext cx="5605462"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sp>
        <p:nvSpPr>
          <p:cNvPr id="11" name="Picture Placeholder 10"/>
          <p:cNvSpPr>
            <a:spLocks noGrp="1"/>
          </p:cNvSpPr>
          <p:nvPr>
            <p:ph type="pic" sz="quarter" idx="13" hasCustomPrompt="1"/>
          </p:nvPr>
        </p:nvSpPr>
        <p:spPr>
          <a:xfrm>
            <a:off x="2946400" y="0"/>
            <a:ext cx="9245600" cy="5321300"/>
          </a:xfrm>
          <a:custGeom>
            <a:avLst/>
            <a:gdLst>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5321300 h 5321300"/>
              <a:gd name="connsiteX4" fmla="*/ 0 w 9245600"/>
              <a:gd name="connsiteY4" fmla="*/ 0 h 5321300"/>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0 h 5321300"/>
            </a:gdLst>
            <a:ahLst/>
            <a:cxnLst>
              <a:cxn ang="0">
                <a:pos x="connsiteX0" y="connsiteY0"/>
              </a:cxn>
              <a:cxn ang="0">
                <a:pos x="connsiteX1" y="connsiteY1"/>
              </a:cxn>
              <a:cxn ang="0">
                <a:pos x="connsiteX2" y="connsiteY2"/>
              </a:cxn>
              <a:cxn ang="0">
                <a:pos x="connsiteX3" y="connsiteY3"/>
              </a:cxn>
            </a:cxnLst>
            <a:rect l="l" t="t" r="r" b="b"/>
            <a:pathLst>
              <a:path w="9245600" h="5321300">
                <a:moveTo>
                  <a:pt x="0" y="0"/>
                </a:moveTo>
                <a:lnTo>
                  <a:pt x="9245600" y="0"/>
                </a:lnTo>
                <a:lnTo>
                  <a:pt x="9245600" y="5321300"/>
                </a:lnTo>
                <a:lnTo>
                  <a:pt x="0" y="0"/>
                </a:lnTo>
                <a:close/>
              </a:path>
            </a:pathLst>
          </a:custGeom>
          <a:solidFill>
            <a:schemeClr val="accent1"/>
          </a:solidFill>
        </p:spPr>
        <p:txBody>
          <a:bodyPr>
            <a:noAutofit/>
          </a:bodyPr>
          <a:lstStyle>
            <a:lvl1pPr algn="r">
              <a:defRPr sz="1000">
                <a:solidFill>
                  <a:schemeClr val="bg1"/>
                </a:solidFill>
              </a:defRPr>
            </a:lvl1pPr>
          </a:lstStyle>
          <a:p>
            <a:r>
              <a:rPr lang="en-GB"/>
              <a:t>Click icon to insert picture, or leave unchanged for plain colour fill</a:t>
            </a:r>
          </a:p>
        </p:txBody>
      </p:sp>
    </p:spTree>
    <p:extLst>
      <p:ext uri="{BB962C8B-B14F-4D97-AF65-F5344CB8AC3E}">
        <p14:creationId xmlns:p14="http://schemas.microsoft.com/office/powerpoint/2010/main" val="2968297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accent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7200000" cy="1656000"/>
          </a:xfrm>
        </p:spPr>
        <p:txBody>
          <a:bodyPr>
            <a:noAutofit/>
          </a:bodyPr>
          <a:lstStyle>
            <a:lvl1pPr marL="0" indent="0">
              <a:lnSpc>
                <a:spcPct val="90000"/>
              </a:lnSpc>
              <a:buNone/>
              <a:defRPr sz="400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21088" y="6867374"/>
            <a:ext cx="5605462"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sp>
        <p:nvSpPr>
          <p:cNvPr id="8" name="Right Triangle 7"/>
          <p:cNvSpPr/>
          <p:nvPr userDrawn="1"/>
        </p:nvSpPr>
        <p:spPr>
          <a:xfrm flipH="1">
            <a:off x="5529262" y="3007518"/>
            <a:ext cx="6662738" cy="3850481"/>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spTree>
    <p:extLst>
      <p:ext uri="{BB962C8B-B14F-4D97-AF65-F5344CB8AC3E}">
        <p14:creationId xmlns:p14="http://schemas.microsoft.com/office/powerpoint/2010/main" val="3118016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secHead" preserve="1">
  <p:cSld name="Section Header B">
    <p:spTree>
      <p:nvGrpSpPr>
        <p:cNvPr id="1" name=""/>
        <p:cNvGrpSpPr/>
        <p:nvPr/>
      </p:nvGrpSpPr>
      <p:grpSpPr>
        <a:xfrm>
          <a:off x="0" y="0"/>
          <a:ext cx="0" cy="0"/>
          <a:chOff x="0" y="0"/>
          <a:chExt cx="0" cy="0"/>
        </a:xfrm>
      </p:grpSpPr>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accent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7200000" cy="1656000"/>
          </a:xfrm>
        </p:spPr>
        <p:txBody>
          <a:bodyPr>
            <a:noAutofit/>
          </a:bodyPr>
          <a:lstStyle>
            <a:lvl1pPr marL="0" indent="0">
              <a:lnSpc>
                <a:spcPct val="90000"/>
              </a:lnSpc>
              <a:buNone/>
              <a:defRPr sz="400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02038" y="6866325"/>
            <a:ext cx="5605462"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sp>
        <p:nvSpPr>
          <p:cNvPr id="8" name="Right Triangle 7"/>
          <p:cNvSpPr/>
          <p:nvPr userDrawn="1"/>
        </p:nvSpPr>
        <p:spPr>
          <a:xfrm flipH="1">
            <a:off x="8286750" y="4601106"/>
            <a:ext cx="3905250" cy="2256894"/>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sp>
        <p:nvSpPr>
          <p:cNvPr id="10" name="Right Triangle 9"/>
          <p:cNvSpPr/>
          <p:nvPr userDrawn="1"/>
        </p:nvSpPr>
        <p:spPr>
          <a:xfrm rot="10800000">
            <a:off x="3191027" y="2238"/>
            <a:ext cx="8999022" cy="520065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Tree>
    <p:extLst>
      <p:ext uri="{BB962C8B-B14F-4D97-AF65-F5344CB8AC3E}">
        <p14:creationId xmlns:p14="http://schemas.microsoft.com/office/powerpoint/2010/main" val="4175444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Section Header C">
    <p:spTree>
      <p:nvGrpSpPr>
        <p:cNvPr id="1" name=""/>
        <p:cNvGrpSpPr/>
        <p:nvPr/>
      </p:nvGrpSpPr>
      <p:grpSpPr>
        <a:xfrm>
          <a:off x="0" y="0"/>
          <a:ext cx="0" cy="0"/>
          <a:chOff x="0" y="0"/>
          <a:chExt cx="0" cy="0"/>
        </a:xfrm>
      </p:grpSpPr>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accent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7200000" cy="1656000"/>
          </a:xfrm>
        </p:spPr>
        <p:txBody>
          <a:bodyPr>
            <a:noAutofit/>
          </a:bodyPr>
          <a:lstStyle>
            <a:lvl1pPr marL="0" indent="0">
              <a:lnSpc>
                <a:spcPct val="90000"/>
              </a:lnSpc>
              <a:buNone/>
              <a:defRPr sz="400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02038" y="6866325"/>
            <a:ext cx="5605462"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sp>
        <p:nvSpPr>
          <p:cNvPr id="10" name="Right Triangle 9"/>
          <p:cNvSpPr/>
          <p:nvPr userDrawn="1"/>
        </p:nvSpPr>
        <p:spPr>
          <a:xfrm rot="10800000">
            <a:off x="5307376" y="0"/>
            <a:ext cx="6884624" cy="3978712"/>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Tree>
    <p:extLst>
      <p:ext uri="{BB962C8B-B14F-4D97-AF65-F5344CB8AC3E}">
        <p14:creationId xmlns:p14="http://schemas.microsoft.com/office/powerpoint/2010/main" val="20288505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secHead" preserve="1">
  <p:cSld name="Section Header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bg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7200000" cy="1656000"/>
          </a:xfrm>
        </p:spPr>
        <p:txBody>
          <a:bodyPr>
            <a:noAutofit/>
          </a:bodyPr>
          <a:lstStyle>
            <a:lvl1pPr marL="0" indent="0">
              <a:lnSpc>
                <a:spcPct val="90000"/>
              </a:lnSpc>
              <a:buNone/>
              <a:defRPr sz="40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02038" y="6870450"/>
            <a:ext cx="5605462"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602" y="490538"/>
            <a:ext cx="1371472" cy="494482"/>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spTree>
    <p:extLst>
      <p:ext uri="{BB962C8B-B14F-4D97-AF65-F5344CB8AC3E}">
        <p14:creationId xmlns:p14="http://schemas.microsoft.com/office/powerpoint/2010/main" val="21371175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attern">
    <p:bg>
      <p:bgPr>
        <a:solidFill>
          <a:schemeClr val="bg1"/>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1" t="21407" r="38481" b="40746"/>
          <a:stretch/>
        </p:blipFill>
        <p:spPr>
          <a:xfrm>
            <a:off x="-1397975" y="1085561"/>
            <a:ext cx="13604217" cy="5784889"/>
          </a:xfrm>
          <a:prstGeom prst="rect">
            <a:avLst/>
          </a:prstGeom>
        </p:spPr>
      </p:pic>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accent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5868000" cy="648000"/>
          </a:xfrm>
        </p:spPr>
        <p:txBody>
          <a:bodyPr>
            <a:noAutofit/>
          </a:bodyPr>
          <a:lstStyle>
            <a:lvl1pPr marL="0" indent="0">
              <a:lnSpc>
                <a:spcPct val="90000"/>
              </a:lnSpc>
              <a:buNone/>
              <a:defRPr sz="400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49663" y="6870450"/>
            <a:ext cx="5605462" cy="180000"/>
          </a:xfr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spTree>
    <p:extLst>
      <p:ext uri="{BB962C8B-B14F-4D97-AF65-F5344CB8AC3E}">
        <p14:creationId xmlns:p14="http://schemas.microsoft.com/office/powerpoint/2010/main" val="40029044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GB"/>
              <a:t>Date: Monday / 01 / October / 2019</a:t>
            </a:r>
          </a:p>
        </p:txBody>
      </p:sp>
      <p:sp>
        <p:nvSpPr>
          <p:cNvPr id="4" name="Footer Placeholder 3"/>
          <p:cNvSpPr>
            <a:spLocks noGrp="1"/>
          </p:cNvSpPr>
          <p:nvPr>
            <p:ph type="ftr" sz="quarter" idx="11"/>
          </p:nvPr>
        </p:nvSpPr>
        <p:spPr/>
        <p:txBody>
          <a:bodyPr/>
          <a:lstStyle/>
          <a:p>
            <a:r>
              <a:rPr lang="en-GB"/>
              <a:t>Advancing social justice, promoting decent work</a:t>
            </a:r>
          </a:p>
        </p:txBody>
      </p:sp>
      <p:sp>
        <p:nvSpPr>
          <p:cNvPr id="5" name="Slide Number Placeholder 4"/>
          <p:cNvSpPr>
            <a:spLocks noGrp="1"/>
          </p:cNvSpPr>
          <p:nvPr>
            <p:ph type="sldNum" sz="quarter" idx="12"/>
          </p:nvPr>
        </p:nvSpPr>
        <p:spPr/>
        <p:txBody>
          <a:bodyPr/>
          <a:lstStyle/>
          <a:p>
            <a:fld id="{856227C0-AD57-4F9B-BAE3-EEFB0D0EE427}" type="slidenum">
              <a:rPr lang="en-GB" smtClean="0"/>
              <a:t>‹#›</a:t>
            </a:fld>
            <a:endParaRPr lang="en-GB"/>
          </a:p>
        </p:txBody>
      </p:sp>
    </p:spTree>
    <p:extLst>
      <p:ext uri="{BB962C8B-B14F-4D97-AF65-F5344CB8AC3E}">
        <p14:creationId xmlns:p14="http://schemas.microsoft.com/office/powerpoint/2010/main" val="38077175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Date: Monday / 01 / October / 2019</a:t>
            </a:r>
          </a:p>
        </p:txBody>
      </p:sp>
      <p:sp>
        <p:nvSpPr>
          <p:cNvPr id="3" name="Footer Placeholder 2"/>
          <p:cNvSpPr>
            <a:spLocks noGrp="1"/>
          </p:cNvSpPr>
          <p:nvPr>
            <p:ph type="ftr" sz="quarter" idx="11"/>
          </p:nvPr>
        </p:nvSpPr>
        <p:spPr/>
        <p:txBody>
          <a:bodyPr/>
          <a:lstStyle/>
          <a:p>
            <a:r>
              <a:rPr lang="en-GB"/>
              <a:t>Advancing social justice, promoting decent work</a:t>
            </a:r>
          </a:p>
        </p:txBody>
      </p:sp>
      <p:sp>
        <p:nvSpPr>
          <p:cNvPr id="4" name="Slide Number Placeholder 3"/>
          <p:cNvSpPr>
            <a:spLocks noGrp="1"/>
          </p:cNvSpPr>
          <p:nvPr>
            <p:ph type="sldNum" sz="quarter" idx="12"/>
          </p:nvPr>
        </p:nvSpPr>
        <p:spPr/>
        <p:txBody>
          <a:bodyPr/>
          <a:lstStyle/>
          <a:p>
            <a:fld id="{856227C0-AD57-4F9B-BAE3-EEFB0D0EE427}" type="slidenum">
              <a:rPr lang="en-GB" smtClean="0"/>
              <a:t>‹#›</a:t>
            </a:fld>
            <a:endParaRPr lang="en-GB"/>
          </a:p>
        </p:txBody>
      </p:sp>
    </p:spTree>
    <p:extLst>
      <p:ext uri="{BB962C8B-B14F-4D97-AF65-F5344CB8AC3E}">
        <p14:creationId xmlns:p14="http://schemas.microsoft.com/office/powerpoint/2010/main" val="21610241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90538" y="2873014"/>
            <a:ext cx="7200000" cy="608525"/>
          </a:xfrm>
        </p:spPr>
        <p:txBody>
          <a:bodyPr wrap="square" bIns="54000" anchor="t" anchorCtr="0">
            <a:noAutofit/>
          </a:bodyPr>
          <a:lstStyle>
            <a:lvl1pPr algn="l">
              <a:defRPr sz="4000"/>
            </a:lvl1pPr>
          </a:lstStyle>
          <a:p>
            <a:r>
              <a:rPr lang="en-US"/>
              <a:t>Click to edit Master title style</a:t>
            </a:r>
            <a:endParaRPr lang="en-GB"/>
          </a:p>
        </p:txBody>
      </p:sp>
      <p:sp>
        <p:nvSpPr>
          <p:cNvPr id="3" name="Subtitle 2"/>
          <p:cNvSpPr>
            <a:spLocks noGrp="1"/>
          </p:cNvSpPr>
          <p:nvPr>
            <p:ph type="subTitle" idx="1"/>
          </p:nvPr>
        </p:nvSpPr>
        <p:spPr>
          <a:xfrm>
            <a:off x="490538" y="3481539"/>
            <a:ext cx="7200000" cy="1655762"/>
          </a:xfrm>
        </p:spPr>
        <p:txBody>
          <a:bodyPr>
            <a:noAutofit/>
          </a:bodyPr>
          <a:lstStyle>
            <a:lvl1pPr marL="0" indent="0" algn="l">
              <a:lnSpc>
                <a:spcPct val="90000"/>
              </a:lnSpc>
              <a:spcAft>
                <a:spcPts val="1200"/>
              </a:spcAft>
              <a:buNone/>
              <a:defRPr sz="4000" b="0">
                <a:solidFill>
                  <a:schemeClr val="accent1"/>
                </a:solidFill>
              </a:defRPr>
            </a:lvl1pPr>
            <a:lvl2pPr marL="0" indent="0" algn="l">
              <a:buNone/>
              <a:defRPr sz="1400">
                <a:solidFill>
                  <a:schemeClr val="accent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a:xfrm>
            <a:off x="490538" y="6180035"/>
            <a:ext cx="2743200" cy="216000"/>
          </a:xfrm>
        </p:spPr>
        <p:txBody>
          <a:bodyPr anchor="b" anchorCtr="0">
            <a:noAutofit/>
          </a:bodyPr>
          <a:lstStyle>
            <a:lvl1pPr>
              <a:defRPr sz="1000">
                <a:solidFill>
                  <a:schemeClr val="accent1"/>
                </a:solidFill>
              </a:defRPr>
            </a:lvl1pPr>
          </a:lstStyle>
          <a:p>
            <a:r>
              <a:rPr lang="en-GB"/>
              <a:t>Date: Monday / 01 / October / 2019</a:t>
            </a:r>
          </a:p>
        </p:txBody>
      </p:sp>
      <p:sp>
        <p:nvSpPr>
          <p:cNvPr id="5" name="Footer Placeholder 4"/>
          <p:cNvSpPr>
            <a:spLocks noGrp="1"/>
          </p:cNvSpPr>
          <p:nvPr>
            <p:ph type="ftr" sz="quarter" idx="11"/>
          </p:nvPr>
        </p:nvSpPr>
        <p:spPr>
          <a:xfrm>
            <a:off x="490538" y="6858000"/>
            <a:ext cx="5605462" cy="180000"/>
          </a:xfrm>
          <a:prstGeom prst="rect">
            <a:avLst/>
          </a:prstGeo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sp>
        <p:nvSpPr>
          <p:cNvPr id="11" name="Picture Placeholder 10"/>
          <p:cNvSpPr>
            <a:spLocks noGrp="1"/>
          </p:cNvSpPr>
          <p:nvPr>
            <p:ph type="pic" sz="quarter" idx="13" hasCustomPrompt="1"/>
          </p:nvPr>
        </p:nvSpPr>
        <p:spPr>
          <a:xfrm>
            <a:off x="2946400" y="0"/>
            <a:ext cx="9245600" cy="5321300"/>
          </a:xfrm>
          <a:custGeom>
            <a:avLst/>
            <a:gdLst>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5321300 h 5321300"/>
              <a:gd name="connsiteX4" fmla="*/ 0 w 9245600"/>
              <a:gd name="connsiteY4" fmla="*/ 0 h 5321300"/>
              <a:gd name="connsiteX0" fmla="*/ 0 w 9245600"/>
              <a:gd name="connsiteY0" fmla="*/ 0 h 5321300"/>
              <a:gd name="connsiteX1" fmla="*/ 9245600 w 9245600"/>
              <a:gd name="connsiteY1" fmla="*/ 0 h 5321300"/>
              <a:gd name="connsiteX2" fmla="*/ 9245600 w 9245600"/>
              <a:gd name="connsiteY2" fmla="*/ 5321300 h 5321300"/>
              <a:gd name="connsiteX3" fmla="*/ 0 w 9245600"/>
              <a:gd name="connsiteY3" fmla="*/ 0 h 5321300"/>
            </a:gdLst>
            <a:ahLst/>
            <a:cxnLst>
              <a:cxn ang="0">
                <a:pos x="connsiteX0" y="connsiteY0"/>
              </a:cxn>
              <a:cxn ang="0">
                <a:pos x="connsiteX1" y="connsiteY1"/>
              </a:cxn>
              <a:cxn ang="0">
                <a:pos x="connsiteX2" y="connsiteY2"/>
              </a:cxn>
              <a:cxn ang="0">
                <a:pos x="connsiteX3" y="connsiteY3"/>
              </a:cxn>
            </a:cxnLst>
            <a:rect l="l" t="t" r="r" b="b"/>
            <a:pathLst>
              <a:path w="9245600" h="5321300">
                <a:moveTo>
                  <a:pt x="0" y="0"/>
                </a:moveTo>
                <a:lnTo>
                  <a:pt x="9245600" y="0"/>
                </a:lnTo>
                <a:lnTo>
                  <a:pt x="9245600" y="5321300"/>
                </a:lnTo>
                <a:lnTo>
                  <a:pt x="0" y="0"/>
                </a:lnTo>
                <a:close/>
              </a:path>
            </a:pathLst>
          </a:custGeom>
          <a:solidFill>
            <a:schemeClr val="accent1"/>
          </a:solidFill>
        </p:spPr>
        <p:txBody>
          <a:bodyPr>
            <a:noAutofit/>
          </a:bodyPr>
          <a:lstStyle>
            <a:lvl1pPr algn="r">
              <a:defRPr sz="1000">
                <a:solidFill>
                  <a:schemeClr val="bg1"/>
                </a:solidFill>
              </a:defRPr>
            </a:lvl1pPr>
          </a:lstStyle>
          <a:p>
            <a:r>
              <a:rPr lang="en-GB"/>
              <a:t>Click icon to insert picture, or leave unchanged for plain colour fill</a:t>
            </a:r>
          </a:p>
        </p:txBody>
      </p:sp>
    </p:spTree>
    <p:extLst>
      <p:ext uri="{BB962C8B-B14F-4D97-AF65-F5344CB8AC3E}">
        <p14:creationId xmlns:p14="http://schemas.microsoft.com/office/powerpoint/2010/main" val="12281115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a:xfrm>
            <a:off x="490538" y="6337302"/>
            <a:ext cx="5605462" cy="180000"/>
          </a:xfrm>
          <a:prstGeom prst="rect">
            <a:avLst/>
          </a:prstGeom>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spTree>
    <p:extLst>
      <p:ext uri="{BB962C8B-B14F-4D97-AF65-F5344CB8AC3E}">
        <p14:creationId xmlns:p14="http://schemas.microsoft.com/office/powerpoint/2010/main" val="23798015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 Patter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90539" y="2393950"/>
            <a:ext cx="7311862" cy="34829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a:xfrm>
            <a:off x="490538" y="6337302"/>
            <a:ext cx="5605462" cy="180000"/>
          </a:xfrm>
          <a:prstGeom prst="rect">
            <a:avLst/>
          </a:prstGeom>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r="7834" b="41970"/>
          <a:stretch/>
        </p:blipFill>
        <p:spPr>
          <a:xfrm>
            <a:off x="4581526" y="3244430"/>
            <a:ext cx="7619999" cy="3623095"/>
          </a:xfrm>
          <a:prstGeom prst="rect">
            <a:avLst/>
          </a:prstGeom>
        </p:spPr>
      </p:pic>
      <p:sp>
        <p:nvSpPr>
          <p:cNvPr id="10" name="Text Placeholder 9"/>
          <p:cNvSpPr>
            <a:spLocks noGrp="1"/>
          </p:cNvSpPr>
          <p:nvPr>
            <p:ph type="body" sz="quarter" idx="13"/>
          </p:nvPr>
        </p:nvSpPr>
        <p:spPr>
          <a:xfrm>
            <a:off x="490538" y="4796725"/>
            <a:ext cx="3412800" cy="970829"/>
          </a:xfrm>
        </p:spPr>
        <p:txBody>
          <a:bodyPr tIns="108000">
            <a:spAutoFit/>
          </a:bodyPr>
          <a:lstStyle>
            <a:lvl1pPr marL="489600" indent="-489600">
              <a:buSzPct val="150000"/>
              <a:buFontTx/>
              <a:buBlip>
                <a:blip r:embed="rId3"/>
              </a:buBlip>
              <a:defRPr b="0">
                <a:solidFill>
                  <a:schemeClr val="tx1"/>
                </a:solidFill>
              </a:defRPr>
            </a:lvl1pPr>
            <a:lvl2pPr marL="669600" indent="-180000">
              <a:buClr>
                <a:schemeClr val="accent2"/>
              </a:buClr>
              <a:buSzPct val="80000"/>
              <a:buFont typeface="Wingdings 3" panose="05040102010807070707" pitchFamily="18" charset="2"/>
              <a:buChar char="u"/>
              <a:defRPr sz="1000"/>
            </a:lvl2pPr>
          </a:lstStyle>
          <a:p>
            <a:pPr lvl="0"/>
            <a:r>
              <a:rPr lang="en-US"/>
              <a:t>Edit Master text styles</a:t>
            </a:r>
          </a:p>
          <a:p>
            <a:pPr lvl="1"/>
            <a:r>
              <a:rPr lang="en-US"/>
              <a:t>Second level</a:t>
            </a:r>
          </a:p>
        </p:txBody>
      </p:sp>
    </p:spTree>
    <p:extLst>
      <p:ext uri="{BB962C8B-B14F-4D97-AF65-F5344CB8AC3E}">
        <p14:creationId xmlns:p14="http://schemas.microsoft.com/office/powerpoint/2010/main" val="906483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spTree>
    <p:extLst>
      <p:ext uri="{BB962C8B-B14F-4D97-AF65-F5344CB8AC3E}">
        <p14:creationId xmlns:p14="http://schemas.microsoft.com/office/powerpoint/2010/main" val="18698026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 Corner Image">
    <p:spTree>
      <p:nvGrpSpPr>
        <p:cNvPr id="1" name=""/>
        <p:cNvGrpSpPr/>
        <p:nvPr/>
      </p:nvGrpSpPr>
      <p:grpSpPr>
        <a:xfrm>
          <a:off x="0" y="0"/>
          <a:ext cx="0" cy="0"/>
          <a:chOff x="0" y="0"/>
          <a:chExt cx="0" cy="0"/>
        </a:xfrm>
      </p:grpSpPr>
      <p:sp>
        <p:nvSpPr>
          <p:cNvPr id="8" name="Picture Placeholder 7"/>
          <p:cNvSpPr>
            <a:spLocks noGrp="1"/>
          </p:cNvSpPr>
          <p:nvPr>
            <p:ph type="pic" sz="quarter" idx="13" hasCustomPrompt="1"/>
          </p:nvPr>
        </p:nvSpPr>
        <p:spPr>
          <a:xfrm>
            <a:off x="4692650" y="2538000"/>
            <a:ext cx="7499350" cy="4320000"/>
          </a:xfrm>
          <a:custGeom>
            <a:avLst/>
            <a:gdLst>
              <a:gd name="connsiteX0" fmla="*/ 0 w 7499350"/>
              <a:gd name="connsiteY0" fmla="*/ 0 h 4320000"/>
              <a:gd name="connsiteX1" fmla="*/ 7499350 w 7499350"/>
              <a:gd name="connsiteY1" fmla="*/ 0 h 4320000"/>
              <a:gd name="connsiteX2" fmla="*/ 7499350 w 7499350"/>
              <a:gd name="connsiteY2" fmla="*/ 4320000 h 4320000"/>
              <a:gd name="connsiteX3" fmla="*/ 0 w 7499350"/>
              <a:gd name="connsiteY3" fmla="*/ 4320000 h 4320000"/>
              <a:gd name="connsiteX4" fmla="*/ 0 w 7499350"/>
              <a:gd name="connsiteY4" fmla="*/ 0 h 4320000"/>
              <a:gd name="connsiteX0" fmla="*/ 0 w 7499350"/>
              <a:gd name="connsiteY0" fmla="*/ 4320000 h 4320000"/>
              <a:gd name="connsiteX1" fmla="*/ 7499350 w 7499350"/>
              <a:gd name="connsiteY1" fmla="*/ 0 h 4320000"/>
              <a:gd name="connsiteX2" fmla="*/ 7499350 w 7499350"/>
              <a:gd name="connsiteY2" fmla="*/ 4320000 h 4320000"/>
              <a:gd name="connsiteX3" fmla="*/ 0 w 7499350"/>
              <a:gd name="connsiteY3" fmla="*/ 4320000 h 4320000"/>
            </a:gdLst>
            <a:ahLst/>
            <a:cxnLst>
              <a:cxn ang="0">
                <a:pos x="connsiteX0" y="connsiteY0"/>
              </a:cxn>
              <a:cxn ang="0">
                <a:pos x="connsiteX1" y="connsiteY1"/>
              </a:cxn>
              <a:cxn ang="0">
                <a:pos x="connsiteX2" y="connsiteY2"/>
              </a:cxn>
              <a:cxn ang="0">
                <a:pos x="connsiteX3" y="connsiteY3"/>
              </a:cxn>
            </a:cxnLst>
            <a:rect l="l" t="t" r="r" b="b"/>
            <a:pathLst>
              <a:path w="7499350" h="4320000">
                <a:moveTo>
                  <a:pt x="0" y="4320000"/>
                </a:moveTo>
                <a:lnTo>
                  <a:pt x="7499350" y="0"/>
                </a:lnTo>
                <a:lnTo>
                  <a:pt x="7499350" y="4320000"/>
                </a:lnTo>
                <a:lnTo>
                  <a:pt x="0" y="4320000"/>
                </a:lnTo>
                <a:close/>
              </a:path>
            </a:pathLst>
          </a:custGeom>
        </p:spPr>
        <p:txBody>
          <a:bodyPr anchor="b" anchorCtr="0"/>
          <a:lstStyle>
            <a:lvl1pPr algn="r">
              <a:defRPr sz="1000" b="1">
                <a:solidFill>
                  <a:schemeClr val="tx1"/>
                </a:solidFill>
              </a:defRPr>
            </a:lvl1pPr>
          </a:lstStyle>
          <a:p>
            <a:r>
              <a:rPr lang="en-GB"/>
              <a:t>Click icon to insert picture</a:t>
            </a:r>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90539" y="2393950"/>
            <a:ext cx="7311862" cy="34829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a:xfrm>
            <a:off x="490538" y="6337302"/>
            <a:ext cx="5605462" cy="180000"/>
          </a:xfrm>
          <a:prstGeom prst="rect">
            <a:avLst/>
          </a:prstGeom>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sp>
        <p:nvSpPr>
          <p:cNvPr id="9" name="TextBox 8"/>
          <p:cNvSpPr txBox="1"/>
          <p:nvPr userDrawn="1"/>
        </p:nvSpPr>
        <p:spPr>
          <a:xfrm>
            <a:off x="4686300" y="6870450"/>
            <a:ext cx="7505700" cy="153888"/>
          </a:xfrm>
          <a:prstGeom prst="rect">
            <a:avLst/>
          </a:prstGeom>
          <a:noFill/>
        </p:spPr>
        <p:txBody>
          <a:bodyPr wrap="square" lIns="0" tIns="0" rIns="0" bIns="0" rtlCol="0">
            <a:spAutoFit/>
          </a:bodyPr>
          <a:lstStyle/>
          <a:p>
            <a:pPr algn="r"/>
            <a:r>
              <a:rPr lang="en-GB" sz="1000"/>
              <a:t>NB Manually place “ilo.org” device in front of image</a:t>
            </a:r>
          </a:p>
        </p:txBody>
      </p:sp>
    </p:spTree>
    <p:extLst>
      <p:ext uri="{BB962C8B-B14F-4D97-AF65-F5344CB8AC3E}">
        <p14:creationId xmlns:p14="http://schemas.microsoft.com/office/powerpoint/2010/main" val="15017663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 Image/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90539" y="2393950"/>
            <a:ext cx="7311862" cy="34829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a:xfrm>
            <a:off x="490538" y="6337302"/>
            <a:ext cx="5605462" cy="180000"/>
          </a:xfrm>
          <a:prstGeom prst="rect">
            <a:avLst/>
          </a:prstGeom>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sp>
        <p:nvSpPr>
          <p:cNvPr id="9" name="TextBox 8"/>
          <p:cNvSpPr txBox="1"/>
          <p:nvPr userDrawn="1"/>
        </p:nvSpPr>
        <p:spPr>
          <a:xfrm>
            <a:off x="4686300" y="6870450"/>
            <a:ext cx="7505700" cy="153888"/>
          </a:xfrm>
          <a:prstGeom prst="rect">
            <a:avLst/>
          </a:prstGeom>
          <a:noFill/>
        </p:spPr>
        <p:txBody>
          <a:bodyPr wrap="square" lIns="0" tIns="0" rIns="0" bIns="0" rtlCol="0">
            <a:spAutoFit/>
          </a:bodyPr>
          <a:lstStyle/>
          <a:p>
            <a:pPr algn="r"/>
            <a:r>
              <a:rPr lang="en-GB" sz="1000"/>
              <a:t>NB Manually place “ilo.org” device in front of image</a:t>
            </a:r>
          </a:p>
        </p:txBody>
      </p:sp>
      <p:sp>
        <p:nvSpPr>
          <p:cNvPr id="10" name="Picture Placeholder 9"/>
          <p:cNvSpPr>
            <a:spLocks noGrp="1"/>
          </p:cNvSpPr>
          <p:nvPr>
            <p:ph type="pic" sz="quarter" idx="13" hasCustomPrompt="1"/>
          </p:nvPr>
        </p:nvSpPr>
        <p:spPr>
          <a:xfrm>
            <a:off x="8289130" y="981075"/>
            <a:ext cx="3902869" cy="5876925"/>
          </a:xfrm>
          <a:custGeom>
            <a:avLst/>
            <a:gdLst>
              <a:gd name="connsiteX0" fmla="*/ 0 w 3902869"/>
              <a:gd name="connsiteY0" fmla="*/ 0 h 5876925"/>
              <a:gd name="connsiteX1" fmla="*/ 3902869 w 3902869"/>
              <a:gd name="connsiteY1" fmla="*/ 0 h 5876925"/>
              <a:gd name="connsiteX2" fmla="*/ 3902869 w 3902869"/>
              <a:gd name="connsiteY2" fmla="*/ 5876925 h 5876925"/>
              <a:gd name="connsiteX3" fmla="*/ 0 w 3902869"/>
              <a:gd name="connsiteY3" fmla="*/ 5876925 h 5876925"/>
              <a:gd name="connsiteX4" fmla="*/ 0 w 3902869"/>
              <a:gd name="connsiteY4" fmla="*/ 0 h 5876925"/>
              <a:gd name="connsiteX0" fmla="*/ 0 w 3902869"/>
              <a:gd name="connsiteY0" fmla="*/ 0 h 5876925"/>
              <a:gd name="connsiteX1" fmla="*/ 3898107 w 3902869"/>
              <a:gd name="connsiteY1" fmla="*/ 2252663 h 5876925"/>
              <a:gd name="connsiteX2" fmla="*/ 3902869 w 3902869"/>
              <a:gd name="connsiteY2" fmla="*/ 5876925 h 5876925"/>
              <a:gd name="connsiteX3" fmla="*/ 0 w 3902869"/>
              <a:gd name="connsiteY3" fmla="*/ 5876925 h 5876925"/>
              <a:gd name="connsiteX4" fmla="*/ 0 w 3902869"/>
              <a:gd name="connsiteY4" fmla="*/ 0 h 5876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2869" h="5876925">
                <a:moveTo>
                  <a:pt x="0" y="0"/>
                </a:moveTo>
                <a:lnTo>
                  <a:pt x="3898107" y="2252663"/>
                </a:lnTo>
                <a:cubicBezTo>
                  <a:pt x="3899694" y="3460750"/>
                  <a:pt x="3901282" y="4668838"/>
                  <a:pt x="3902869" y="5876925"/>
                </a:cubicBezTo>
                <a:lnTo>
                  <a:pt x="0" y="5876925"/>
                </a:lnTo>
                <a:lnTo>
                  <a:pt x="0" y="0"/>
                </a:lnTo>
                <a:close/>
              </a:path>
            </a:pathLst>
          </a:custGeom>
        </p:spPr>
        <p:txBody>
          <a:bodyPr anchor="b" anchorCtr="0"/>
          <a:lstStyle>
            <a:lvl1pPr algn="r">
              <a:defRPr sz="1000">
                <a:solidFill>
                  <a:schemeClr val="tx1"/>
                </a:solidFill>
              </a:defRPr>
            </a:lvl1pPr>
          </a:lstStyle>
          <a:p>
            <a:r>
              <a:rPr lang="en-GB"/>
              <a:t>Click icon to insert picture</a:t>
            </a:r>
          </a:p>
        </p:txBody>
      </p:sp>
      <p:sp>
        <p:nvSpPr>
          <p:cNvPr id="12" name="Text Placeholder 11"/>
          <p:cNvSpPr>
            <a:spLocks noGrp="1"/>
          </p:cNvSpPr>
          <p:nvPr>
            <p:ph type="body" sz="quarter" idx="14"/>
          </p:nvPr>
        </p:nvSpPr>
        <p:spPr>
          <a:xfrm>
            <a:off x="8288338" y="5876925"/>
            <a:ext cx="3413125" cy="247650"/>
          </a:xfrm>
          <a:custGeom>
            <a:avLst/>
            <a:gdLst>
              <a:gd name="connsiteX0" fmla="*/ 0 w 3413125"/>
              <a:gd name="connsiteY0" fmla="*/ 0 h 247650"/>
              <a:gd name="connsiteX1" fmla="*/ 3413125 w 3413125"/>
              <a:gd name="connsiteY1" fmla="*/ 0 h 247650"/>
              <a:gd name="connsiteX2" fmla="*/ 3413125 w 3413125"/>
              <a:gd name="connsiteY2" fmla="*/ 247650 h 247650"/>
              <a:gd name="connsiteX3" fmla="*/ 0 w 3413125"/>
              <a:gd name="connsiteY3" fmla="*/ 247650 h 247650"/>
              <a:gd name="connsiteX4" fmla="*/ 0 w 3413125"/>
              <a:gd name="connsiteY4" fmla="*/ 0 h 247650"/>
              <a:gd name="connsiteX0" fmla="*/ 0 w 3413125"/>
              <a:gd name="connsiteY0" fmla="*/ 0 h 247650"/>
              <a:gd name="connsiteX1" fmla="*/ 3153569 w 3413125"/>
              <a:gd name="connsiteY1" fmla="*/ 0 h 247650"/>
              <a:gd name="connsiteX2" fmla="*/ 3413125 w 3413125"/>
              <a:gd name="connsiteY2" fmla="*/ 247650 h 247650"/>
              <a:gd name="connsiteX3" fmla="*/ 0 w 3413125"/>
              <a:gd name="connsiteY3" fmla="*/ 247650 h 247650"/>
              <a:gd name="connsiteX4" fmla="*/ 0 w 3413125"/>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3125" h="247650">
                <a:moveTo>
                  <a:pt x="0" y="0"/>
                </a:moveTo>
                <a:lnTo>
                  <a:pt x="3153569" y="0"/>
                </a:lnTo>
                <a:lnTo>
                  <a:pt x="3413125" y="247650"/>
                </a:lnTo>
                <a:lnTo>
                  <a:pt x="0" y="247650"/>
                </a:lnTo>
                <a:lnTo>
                  <a:pt x="0" y="0"/>
                </a:lnTo>
                <a:close/>
              </a:path>
            </a:pathLst>
          </a:custGeom>
          <a:solidFill>
            <a:schemeClr val="accent2"/>
          </a:solidFill>
        </p:spPr>
        <p:txBody>
          <a:bodyPr lIns="108000" anchor="ctr" anchorCtr="0"/>
          <a:lstStyle>
            <a:lvl1pPr>
              <a:defRPr sz="1000" b="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a:t>Edit Master text styles</a:t>
            </a:r>
          </a:p>
        </p:txBody>
      </p:sp>
    </p:spTree>
    <p:extLst>
      <p:ext uri="{BB962C8B-B14F-4D97-AF65-F5344CB8AC3E}">
        <p14:creationId xmlns:p14="http://schemas.microsoft.com/office/powerpoint/2010/main" val="42441780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90538" y="2393950"/>
            <a:ext cx="5360400" cy="34829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41062" y="2393949"/>
            <a:ext cx="5360400" cy="348297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a:xfrm>
            <a:off x="490538" y="6337302"/>
            <a:ext cx="5605462" cy="180000"/>
          </a:xfrm>
          <a:prstGeom prst="rect">
            <a:avLst/>
          </a:prstGeom>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spTree>
    <p:extLst>
      <p:ext uri="{BB962C8B-B14F-4D97-AF65-F5344CB8AC3E}">
        <p14:creationId xmlns:p14="http://schemas.microsoft.com/office/powerpoint/2010/main" val="7972650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90538" y="2393950"/>
            <a:ext cx="3412800" cy="34829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389600" y="2393949"/>
            <a:ext cx="3412800" cy="348297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a:xfrm>
            <a:off x="490538" y="6337302"/>
            <a:ext cx="5605462" cy="180000"/>
          </a:xfrm>
          <a:prstGeom prst="rect">
            <a:avLst/>
          </a:prstGeom>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sp>
        <p:nvSpPr>
          <p:cNvPr id="8" name="Content Placeholder 3"/>
          <p:cNvSpPr>
            <a:spLocks noGrp="1"/>
          </p:cNvSpPr>
          <p:nvPr>
            <p:ph sz="half" idx="13"/>
          </p:nvPr>
        </p:nvSpPr>
        <p:spPr>
          <a:xfrm>
            <a:off x="8288662" y="2393949"/>
            <a:ext cx="3412800" cy="348297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8727831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ntent with Sta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90538" y="2393950"/>
            <a:ext cx="3412800" cy="34829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389600" y="2393949"/>
            <a:ext cx="3412800" cy="348297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a:xfrm>
            <a:off x="490538" y="6337302"/>
            <a:ext cx="5605462" cy="180000"/>
          </a:xfrm>
          <a:prstGeom prst="rect">
            <a:avLst/>
          </a:prstGeom>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sp>
        <p:nvSpPr>
          <p:cNvPr id="10" name="Text Placeholder 9"/>
          <p:cNvSpPr>
            <a:spLocks noGrp="1"/>
          </p:cNvSpPr>
          <p:nvPr>
            <p:ph type="body" sz="quarter" idx="13" hasCustomPrompt="1"/>
          </p:nvPr>
        </p:nvSpPr>
        <p:spPr>
          <a:xfrm>
            <a:off x="8288662" y="2393950"/>
            <a:ext cx="3412801" cy="3482975"/>
          </a:xfrm>
        </p:spPr>
        <p:txBody>
          <a:bodyPr tIns="54000"/>
          <a:lstStyle>
            <a:lvl1pPr marL="360000" indent="-360000">
              <a:lnSpc>
                <a:spcPct val="80000"/>
              </a:lnSpc>
              <a:spcBef>
                <a:spcPts val="3200"/>
              </a:spcBef>
              <a:spcAft>
                <a:spcPts val="0"/>
              </a:spcAft>
              <a:buClr>
                <a:schemeClr val="accent2"/>
              </a:buClr>
              <a:buFontTx/>
              <a:buBlip>
                <a:blip r:embed="rId2"/>
              </a:buBlip>
              <a:defRPr sz="6000" b="0" spc="-200" baseline="0">
                <a:solidFill>
                  <a:schemeClr val="accent1"/>
                </a:solidFill>
              </a:defRPr>
            </a:lvl1pPr>
            <a:lvl2pPr marL="360000" indent="0">
              <a:lnSpc>
                <a:spcPct val="100000"/>
              </a:lnSpc>
              <a:spcBef>
                <a:spcPts val="0"/>
              </a:spcBef>
              <a:spcAft>
                <a:spcPts val="0"/>
              </a:spcAft>
              <a:buFontTx/>
              <a:buNone/>
              <a:defRPr sz="1000"/>
            </a:lvl2pPr>
          </a:lstStyle>
          <a:p>
            <a:pPr lvl="0"/>
            <a:r>
              <a:rPr lang="en-US"/>
              <a:t>00.0%</a:t>
            </a:r>
          </a:p>
          <a:p>
            <a:pPr lvl="1"/>
            <a:r>
              <a:rPr lang="en-US"/>
              <a:t>Supporting text</a:t>
            </a:r>
            <a:endParaRPr lang="en-GB"/>
          </a:p>
        </p:txBody>
      </p:sp>
    </p:spTree>
    <p:extLst>
      <p:ext uri="{BB962C8B-B14F-4D97-AF65-F5344CB8AC3E}">
        <p14:creationId xmlns:p14="http://schemas.microsoft.com/office/powerpoint/2010/main" val="26184216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Quote and Imag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GB"/>
              <a:t>Date: Monday / 01 / October / 2019</a:t>
            </a:r>
          </a:p>
        </p:txBody>
      </p:sp>
      <p:sp>
        <p:nvSpPr>
          <p:cNvPr id="4" name="Footer Placeholder 3"/>
          <p:cNvSpPr>
            <a:spLocks noGrp="1"/>
          </p:cNvSpPr>
          <p:nvPr>
            <p:ph type="ftr" sz="quarter" idx="11"/>
          </p:nvPr>
        </p:nvSpPr>
        <p:spPr>
          <a:xfrm>
            <a:off x="490538" y="6337302"/>
            <a:ext cx="5605462" cy="180000"/>
          </a:xfrm>
          <a:prstGeom prst="rect">
            <a:avLst/>
          </a:prstGeom>
        </p:spPr>
        <p:txBody>
          <a:bodyPr/>
          <a:lstStyle/>
          <a:p>
            <a:r>
              <a:rPr lang="en-GB"/>
              <a:t>Advancing social justice, promoting decent work</a:t>
            </a:r>
          </a:p>
        </p:txBody>
      </p:sp>
      <p:sp>
        <p:nvSpPr>
          <p:cNvPr id="5" name="Slide Number Placeholder 4"/>
          <p:cNvSpPr>
            <a:spLocks noGrp="1"/>
          </p:cNvSpPr>
          <p:nvPr>
            <p:ph type="sldNum" sz="quarter" idx="12"/>
          </p:nvPr>
        </p:nvSpPr>
        <p:spPr/>
        <p:txBody>
          <a:bodyPr/>
          <a:lstStyle/>
          <a:p>
            <a:fld id="{856227C0-AD57-4F9B-BAE3-EEFB0D0EE427}" type="slidenum">
              <a:rPr lang="en-GB" smtClean="0"/>
              <a:t>‹#›</a:t>
            </a:fld>
            <a:endParaRPr lang="en-GB"/>
          </a:p>
        </p:txBody>
      </p:sp>
      <p:sp>
        <p:nvSpPr>
          <p:cNvPr id="6" name="Text Placeholder 9"/>
          <p:cNvSpPr>
            <a:spLocks noGrp="1"/>
          </p:cNvSpPr>
          <p:nvPr>
            <p:ph type="body" sz="quarter" idx="13" hasCustomPrompt="1"/>
          </p:nvPr>
        </p:nvSpPr>
        <p:spPr>
          <a:xfrm>
            <a:off x="490538" y="2393950"/>
            <a:ext cx="7380000" cy="3482976"/>
          </a:xfrm>
        </p:spPr>
        <p:txBody>
          <a:bodyPr tIns="0">
            <a:noAutofit/>
          </a:bodyPr>
          <a:lstStyle>
            <a:lvl1pPr marL="489600" indent="-489600">
              <a:buSzPct val="120000"/>
              <a:buFontTx/>
              <a:buBlip>
                <a:blip r:embed="rId2"/>
              </a:buBlip>
              <a:defRPr sz="2300" b="0">
                <a:solidFill>
                  <a:schemeClr val="tx1"/>
                </a:solidFill>
              </a:defRPr>
            </a:lvl1pPr>
            <a:lvl2pPr marL="489600" indent="0">
              <a:buClr>
                <a:schemeClr val="accent2"/>
              </a:buClr>
              <a:buSzPct val="80000"/>
              <a:buFont typeface="Wingdings 3" panose="05040102010807070707" pitchFamily="18" charset="2"/>
              <a:buNone/>
              <a:defRPr sz="2300" baseline="0"/>
            </a:lvl2pPr>
            <a:lvl3pPr marL="669600" indent="-180000">
              <a:spcBef>
                <a:spcPts val="1800"/>
              </a:spcBef>
              <a:defRPr sz="1000"/>
            </a:lvl3pPr>
          </a:lstStyle>
          <a:p>
            <a:pPr lvl="0"/>
            <a:r>
              <a:rPr lang="en-US"/>
              <a:t>Quote (level 1)</a:t>
            </a:r>
          </a:p>
          <a:p>
            <a:pPr lvl="1"/>
            <a:r>
              <a:rPr lang="en-US"/>
              <a:t>Continuation paras (level 2)</a:t>
            </a:r>
          </a:p>
          <a:p>
            <a:pPr lvl="2"/>
            <a:r>
              <a:rPr lang="en-GB"/>
              <a:t>Source (level 3)</a:t>
            </a:r>
          </a:p>
        </p:txBody>
      </p:sp>
      <p:sp>
        <p:nvSpPr>
          <p:cNvPr id="8" name="Picture Placeholder 7"/>
          <p:cNvSpPr>
            <a:spLocks noGrp="1"/>
          </p:cNvSpPr>
          <p:nvPr>
            <p:ph type="pic" sz="quarter" idx="14"/>
          </p:nvPr>
        </p:nvSpPr>
        <p:spPr>
          <a:xfrm>
            <a:off x="8270663" y="2447925"/>
            <a:ext cx="3430800" cy="3429000"/>
          </a:xfrm>
        </p:spPr>
        <p:txBody>
          <a:bodyPr/>
          <a:lstStyle>
            <a:lvl1pPr>
              <a:defRPr sz="1000">
                <a:solidFill>
                  <a:schemeClr val="tx1"/>
                </a:solidFill>
              </a:defRPr>
            </a:lvl1pPr>
          </a:lstStyle>
          <a:p>
            <a:r>
              <a:rPr lang="en-US"/>
              <a:t>Click icon to add picture</a:t>
            </a:r>
            <a:endParaRPr lang="en-GB"/>
          </a:p>
        </p:txBody>
      </p:sp>
    </p:spTree>
    <p:extLst>
      <p:ext uri="{BB962C8B-B14F-4D97-AF65-F5344CB8AC3E}">
        <p14:creationId xmlns:p14="http://schemas.microsoft.com/office/powerpoint/2010/main" val="34830232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accent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7200000" cy="1656000"/>
          </a:xfrm>
        </p:spPr>
        <p:txBody>
          <a:bodyPr>
            <a:noAutofit/>
          </a:bodyPr>
          <a:lstStyle>
            <a:lvl1pPr marL="0" indent="0">
              <a:lnSpc>
                <a:spcPct val="90000"/>
              </a:lnSpc>
              <a:buNone/>
              <a:defRPr sz="400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21088" y="6867374"/>
            <a:ext cx="5605462" cy="180000"/>
          </a:xfrm>
          <a:prstGeom prst="rect">
            <a:avLst/>
          </a:prstGeo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sp>
        <p:nvSpPr>
          <p:cNvPr id="8" name="Right Triangle 7"/>
          <p:cNvSpPr/>
          <p:nvPr userDrawn="1"/>
        </p:nvSpPr>
        <p:spPr>
          <a:xfrm flipH="1">
            <a:off x="5529262" y="3007518"/>
            <a:ext cx="6662738" cy="3850481"/>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spTree>
    <p:extLst>
      <p:ext uri="{BB962C8B-B14F-4D97-AF65-F5344CB8AC3E}">
        <p14:creationId xmlns:p14="http://schemas.microsoft.com/office/powerpoint/2010/main" val="12662880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secHead" preserve="1">
  <p:cSld name="Section Header B">
    <p:spTree>
      <p:nvGrpSpPr>
        <p:cNvPr id="1" name=""/>
        <p:cNvGrpSpPr/>
        <p:nvPr/>
      </p:nvGrpSpPr>
      <p:grpSpPr>
        <a:xfrm>
          <a:off x="0" y="0"/>
          <a:ext cx="0" cy="0"/>
          <a:chOff x="0" y="0"/>
          <a:chExt cx="0" cy="0"/>
        </a:xfrm>
      </p:grpSpPr>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accent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7200000" cy="1656000"/>
          </a:xfrm>
        </p:spPr>
        <p:txBody>
          <a:bodyPr>
            <a:noAutofit/>
          </a:bodyPr>
          <a:lstStyle>
            <a:lvl1pPr marL="0" indent="0">
              <a:lnSpc>
                <a:spcPct val="90000"/>
              </a:lnSpc>
              <a:buNone/>
              <a:defRPr sz="400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02038" y="6866325"/>
            <a:ext cx="5605462" cy="180000"/>
          </a:xfrm>
          <a:prstGeom prst="rect">
            <a:avLst/>
          </a:prstGeo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sp>
        <p:nvSpPr>
          <p:cNvPr id="8" name="Right Triangle 7"/>
          <p:cNvSpPr/>
          <p:nvPr userDrawn="1"/>
        </p:nvSpPr>
        <p:spPr>
          <a:xfrm flipH="1">
            <a:off x="8286750" y="4601106"/>
            <a:ext cx="3905250" cy="2256894"/>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sp>
        <p:nvSpPr>
          <p:cNvPr id="10" name="Right Triangle 9"/>
          <p:cNvSpPr/>
          <p:nvPr userDrawn="1"/>
        </p:nvSpPr>
        <p:spPr>
          <a:xfrm rot="10800000">
            <a:off x="3191027" y="2238"/>
            <a:ext cx="8999022" cy="520065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Tree>
    <p:extLst>
      <p:ext uri="{BB962C8B-B14F-4D97-AF65-F5344CB8AC3E}">
        <p14:creationId xmlns:p14="http://schemas.microsoft.com/office/powerpoint/2010/main" val="26312830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secHead" preserve="1">
  <p:cSld name="Section Header C">
    <p:spTree>
      <p:nvGrpSpPr>
        <p:cNvPr id="1" name=""/>
        <p:cNvGrpSpPr/>
        <p:nvPr/>
      </p:nvGrpSpPr>
      <p:grpSpPr>
        <a:xfrm>
          <a:off x="0" y="0"/>
          <a:ext cx="0" cy="0"/>
          <a:chOff x="0" y="0"/>
          <a:chExt cx="0" cy="0"/>
        </a:xfrm>
      </p:grpSpPr>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accent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7200000" cy="1656000"/>
          </a:xfrm>
        </p:spPr>
        <p:txBody>
          <a:bodyPr>
            <a:noAutofit/>
          </a:bodyPr>
          <a:lstStyle>
            <a:lvl1pPr marL="0" indent="0">
              <a:lnSpc>
                <a:spcPct val="90000"/>
              </a:lnSpc>
              <a:buNone/>
              <a:defRPr sz="400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02038" y="6866325"/>
            <a:ext cx="5605462" cy="180000"/>
          </a:xfrm>
          <a:prstGeom prst="rect">
            <a:avLst/>
          </a:prstGeo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sp>
        <p:nvSpPr>
          <p:cNvPr id="10" name="Right Triangle 9"/>
          <p:cNvSpPr/>
          <p:nvPr userDrawn="1"/>
        </p:nvSpPr>
        <p:spPr>
          <a:xfrm rot="10800000">
            <a:off x="5307376" y="0"/>
            <a:ext cx="6884624" cy="3978712"/>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Tree>
    <p:extLst>
      <p:ext uri="{BB962C8B-B14F-4D97-AF65-F5344CB8AC3E}">
        <p14:creationId xmlns:p14="http://schemas.microsoft.com/office/powerpoint/2010/main" val="184725951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secHead" preserve="1">
  <p:cSld name="Section Header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bg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7200000" cy="1656000"/>
          </a:xfrm>
        </p:spPr>
        <p:txBody>
          <a:bodyPr>
            <a:noAutofit/>
          </a:bodyPr>
          <a:lstStyle>
            <a:lvl1pPr marL="0" indent="0">
              <a:lnSpc>
                <a:spcPct val="90000"/>
              </a:lnSpc>
              <a:buNone/>
              <a:defRPr sz="40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02038" y="6870450"/>
            <a:ext cx="5605462" cy="180000"/>
          </a:xfrm>
          <a:prstGeom prst="rect">
            <a:avLst/>
          </a:prstGeo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602" y="490538"/>
            <a:ext cx="1371472" cy="494482"/>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spTree>
    <p:extLst>
      <p:ext uri="{BB962C8B-B14F-4D97-AF65-F5344CB8AC3E}">
        <p14:creationId xmlns:p14="http://schemas.microsoft.com/office/powerpoint/2010/main" val="1549147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Patter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90539" y="2393950"/>
            <a:ext cx="7311862" cy="34829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r="7834" b="41970"/>
          <a:stretch/>
        </p:blipFill>
        <p:spPr>
          <a:xfrm>
            <a:off x="4581526" y="3244430"/>
            <a:ext cx="7619999" cy="3623095"/>
          </a:xfrm>
          <a:prstGeom prst="rect">
            <a:avLst/>
          </a:prstGeom>
        </p:spPr>
      </p:pic>
      <p:sp>
        <p:nvSpPr>
          <p:cNvPr id="10" name="Text Placeholder 9"/>
          <p:cNvSpPr>
            <a:spLocks noGrp="1"/>
          </p:cNvSpPr>
          <p:nvPr>
            <p:ph type="body" sz="quarter" idx="13"/>
          </p:nvPr>
        </p:nvSpPr>
        <p:spPr>
          <a:xfrm>
            <a:off x="490538" y="4796725"/>
            <a:ext cx="3412800" cy="970829"/>
          </a:xfrm>
        </p:spPr>
        <p:txBody>
          <a:bodyPr tIns="108000">
            <a:spAutoFit/>
          </a:bodyPr>
          <a:lstStyle>
            <a:lvl1pPr marL="489600" indent="-489600">
              <a:buSzPct val="150000"/>
              <a:buFontTx/>
              <a:buBlip>
                <a:blip r:embed="rId3"/>
              </a:buBlip>
              <a:defRPr b="0">
                <a:solidFill>
                  <a:schemeClr val="tx1"/>
                </a:solidFill>
              </a:defRPr>
            </a:lvl1pPr>
            <a:lvl2pPr marL="669600" indent="-180000">
              <a:buClr>
                <a:schemeClr val="accent2"/>
              </a:buClr>
              <a:buSzPct val="80000"/>
              <a:buFont typeface="Wingdings 3" panose="05040102010807070707" pitchFamily="18" charset="2"/>
              <a:buChar char="u"/>
              <a:defRPr sz="1000"/>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020635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secHead" preserve="1">
  <p:cSld name="Section Header Pattern">
    <p:bg>
      <p:bgPr>
        <a:solidFill>
          <a:schemeClr val="bg1"/>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1" t="21407" r="38481" b="40746"/>
          <a:stretch/>
        </p:blipFill>
        <p:spPr>
          <a:xfrm>
            <a:off x="-1397975" y="1085561"/>
            <a:ext cx="13604217" cy="5784889"/>
          </a:xfrm>
          <a:prstGeom prst="rect">
            <a:avLst/>
          </a:prstGeom>
        </p:spPr>
      </p:pic>
      <p:sp>
        <p:nvSpPr>
          <p:cNvPr id="2" name="Title 1"/>
          <p:cNvSpPr>
            <a:spLocks noGrp="1"/>
          </p:cNvSpPr>
          <p:nvPr>
            <p:ph type="title"/>
          </p:nvPr>
        </p:nvSpPr>
        <p:spPr>
          <a:xfrm>
            <a:off x="490538" y="2872800"/>
            <a:ext cx="7200000" cy="608525"/>
          </a:xfrm>
        </p:spPr>
        <p:txBody>
          <a:bodyPr bIns="54000" anchor="t" anchorCtr="0">
            <a:noAutofit/>
          </a:bodyPr>
          <a:lstStyle>
            <a:lvl1pPr>
              <a:lnSpc>
                <a:spcPct val="90000"/>
              </a:lnSpc>
              <a:defRPr sz="4000">
                <a:solidFill>
                  <a:schemeClr val="accent1"/>
                </a:solidFill>
              </a:defRPr>
            </a:lvl1pPr>
          </a:lstStyle>
          <a:p>
            <a:r>
              <a:rPr lang="en-US"/>
              <a:t>Click to edit Master title style</a:t>
            </a:r>
            <a:endParaRPr lang="en-GB"/>
          </a:p>
        </p:txBody>
      </p:sp>
      <p:sp>
        <p:nvSpPr>
          <p:cNvPr id="3" name="Text Placeholder 2"/>
          <p:cNvSpPr>
            <a:spLocks noGrp="1"/>
          </p:cNvSpPr>
          <p:nvPr>
            <p:ph type="body" idx="1"/>
          </p:nvPr>
        </p:nvSpPr>
        <p:spPr>
          <a:xfrm>
            <a:off x="490538" y="3481324"/>
            <a:ext cx="5868000" cy="648000"/>
          </a:xfrm>
        </p:spPr>
        <p:txBody>
          <a:bodyPr>
            <a:noAutofit/>
          </a:bodyPr>
          <a:lstStyle>
            <a:lvl1pPr marL="0" indent="0">
              <a:lnSpc>
                <a:spcPct val="90000"/>
              </a:lnSpc>
              <a:buNone/>
              <a:defRPr sz="400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noAutofit/>
          </a:bodyPr>
          <a:lstStyle/>
          <a:p>
            <a:r>
              <a:rPr lang="en-GB"/>
              <a:t>Date: Monday / 01 / October / 2019</a:t>
            </a:r>
          </a:p>
        </p:txBody>
      </p:sp>
      <p:sp>
        <p:nvSpPr>
          <p:cNvPr id="5" name="Footer Placeholder 4"/>
          <p:cNvSpPr>
            <a:spLocks noGrp="1"/>
          </p:cNvSpPr>
          <p:nvPr>
            <p:ph type="ftr" sz="quarter" idx="11"/>
          </p:nvPr>
        </p:nvSpPr>
        <p:spPr>
          <a:xfrm>
            <a:off x="3649663" y="6870450"/>
            <a:ext cx="5605462" cy="180000"/>
          </a:xfrm>
          <a:prstGeom prst="rect">
            <a:avLst/>
          </a:prstGeom>
        </p:spPr>
        <p:txBody>
          <a:bodyPr>
            <a:noAutofit/>
          </a:bodyPr>
          <a:lstStyle>
            <a:lvl1pPr>
              <a:defRPr>
                <a:noFill/>
              </a:defRPr>
            </a:lvl1pPr>
          </a:lstStyle>
          <a:p>
            <a:r>
              <a:rPr lang="en-GB"/>
              <a:t>Advancing social justice, promoting decent work</a:t>
            </a:r>
          </a:p>
        </p:txBody>
      </p:sp>
      <p:sp>
        <p:nvSpPr>
          <p:cNvPr id="6" name="Slide Number Placeholder 5"/>
          <p:cNvSpPr>
            <a:spLocks noGrp="1"/>
          </p:cNvSpPr>
          <p:nvPr>
            <p:ph type="sldNum" sz="quarter" idx="12"/>
          </p:nvPr>
        </p:nvSpPr>
        <p:spPr>
          <a:xfrm>
            <a:off x="11161462" y="6870450"/>
            <a:ext cx="540000" cy="288000"/>
          </a:xfrm>
        </p:spPr>
        <p:txBody>
          <a:bodyPr>
            <a:noAutofit/>
          </a:bodyPr>
          <a:lstStyle>
            <a:lvl1pPr>
              <a:defRPr>
                <a:noFill/>
              </a:defRPr>
            </a:lvl1pPr>
          </a:lstStyle>
          <a:p>
            <a:fld id="{856227C0-AD57-4F9B-BAE3-EEFB0D0EE427}" type="slidenum">
              <a:rPr lang="en-GB" smtClean="0"/>
              <a:pPr/>
              <a:t>‹#›</a:t>
            </a:fld>
            <a:endParaRPr lang="en-GB"/>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380" y="2988404"/>
            <a:ext cx="214312" cy="251584"/>
          </a:xfrm>
          <a:prstGeom prst="rect">
            <a:avLst/>
          </a:prstGeom>
        </p:spPr>
      </p:pic>
    </p:spTree>
    <p:extLst>
      <p:ext uri="{BB962C8B-B14F-4D97-AF65-F5344CB8AC3E}">
        <p14:creationId xmlns:p14="http://schemas.microsoft.com/office/powerpoint/2010/main" val="10895155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GB"/>
              <a:t>Date: Monday / 01 / October / 2019</a:t>
            </a:r>
          </a:p>
        </p:txBody>
      </p:sp>
      <p:sp>
        <p:nvSpPr>
          <p:cNvPr id="4" name="Footer Placeholder 3"/>
          <p:cNvSpPr>
            <a:spLocks noGrp="1"/>
          </p:cNvSpPr>
          <p:nvPr>
            <p:ph type="ftr" sz="quarter" idx="11"/>
          </p:nvPr>
        </p:nvSpPr>
        <p:spPr>
          <a:xfrm>
            <a:off x="490538" y="6337302"/>
            <a:ext cx="5605462" cy="180000"/>
          </a:xfrm>
          <a:prstGeom prst="rect">
            <a:avLst/>
          </a:prstGeom>
        </p:spPr>
        <p:txBody>
          <a:bodyPr/>
          <a:lstStyle/>
          <a:p>
            <a:r>
              <a:rPr lang="en-GB"/>
              <a:t>Advancing social justice, promoting decent work</a:t>
            </a:r>
          </a:p>
        </p:txBody>
      </p:sp>
      <p:sp>
        <p:nvSpPr>
          <p:cNvPr id="5" name="Slide Number Placeholder 4"/>
          <p:cNvSpPr>
            <a:spLocks noGrp="1"/>
          </p:cNvSpPr>
          <p:nvPr>
            <p:ph type="sldNum" sz="quarter" idx="12"/>
          </p:nvPr>
        </p:nvSpPr>
        <p:spPr/>
        <p:txBody>
          <a:bodyPr/>
          <a:lstStyle/>
          <a:p>
            <a:fld id="{856227C0-AD57-4F9B-BAE3-EEFB0D0EE427}" type="slidenum">
              <a:rPr lang="en-GB" smtClean="0"/>
              <a:t>‹#›</a:t>
            </a:fld>
            <a:endParaRPr lang="en-GB"/>
          </a:p>
        </p:txBody>
      </p:sp>
    </p:spTree>
    <p:extLst>
      <p:ext uri="{BB962C8B-B14F-4D97-AF65-F5344CB8AC3E}">
        <p14:creationId xmlns:p14="http://schemas.microsoft.com/office/powerpoint/2010/main" val="247469229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Date: Monday / 01 / October / 2019</a:t>
            </a:r>
          </a:p>
        </p:txBody>
      </p:sp>
      <p:sp>
        <p:nvSpPr>
          <p:cNvPr id="3" name="Footer Placeholder 2"/>
          <p:cNvSpPr>
            <a:spLocks noGrp="1"/>
          </p:cNvSpPr>
          <p:nvPr>
            <p:ph type="ftr" sz="quarter" idx="11"/>
          </p:nvPr>
        </p:nvSpPr>
        <p:spPr>
          <a:xfrm>
            <a:off x="490538" y="6337302"/>
            <a:ext cx="5605462" cy="180000"/>
          </a:xfrm>
          <a:prstGeom prst="rect">
            <a:avLst/>
          </a:prstGeom>
        </p:spPr>
        <p:txBody>
          <a:bodyPr/>
          <a:lstStyle/>
          <a:p>
            <a:r>
              <a:rPr lang="en-GB"/>
              <a:t>Advancing social justice, promoting decent work</a:t>
            </a:r>
          </a:p>
        </p:txBody>
      </p:sp>
      <p:sp>
        <p:nvSpPr>
          <p:cNvPr id="4" name="Slide Number Placeholder 3"/>
          <p:cNvSpPr>
            <a:spLocks noGrp="1"/>
          </p:cNvSpPr>
          <p:nvPr>
            <p:ph type="sldNum" sz="quarter" idx="12"/>
          </p:nvPr>
        </p:nvSpPr>
        <p:spPr/>
        <p:txBody>
          <a:bodyPr/>
          <a:lstStyle/>
          <a:p>
            <a:fld id="{856227C0-AD57-4F9B-BAE3-EEFB0D0EE427}" type="slidenum">
              <a:rPr lang="en-GB" smtClean="0"/>
              <a:t>‹#›</a:t>
            </a:fld>
            <a:endParaRPr lang="en-GB"/>
          </a:p>
        </p:txBody>
      </p:sp>
    </p:spTree>
    <p:extLst>
      <p:ext uri="{BB962C8B-B14F-4D97-AF65-F5344CB8AC3E}">
        <p14:creationId xmlns:p14="http://schemas.microsoft.com/office/powerpoint/2010/main" val="34212777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ACDB3CC-F982-40F9-8DD6-BCC9AFBF44BD}" type="datetime1">
              <a:rPr lang="en-US" smtClean="0"/>
              <a:pPr/>
              <a:t>12/2/2025</a:t>
            </a:fld>
            <a:endParaRPr lang="en-US"/>
          </a:p>
        </p:txBody>
      </p:sp>
      <p:sp>
        <p:nvSpPr>
          <p:cNvPr id="5" name="Footer Placeholder 4"/>
          <p:cNvSpPr>
            <a:spLocks noGrp="1"/>
          </p:cNvSpPr>
          <p:nvPr>
            <p:ph type="ftr" sz="quarter" idx="11"/>
          </p:nvPr>
        </p:nvSpPr>
        <p:spPr>
          <a:xfrm>
            <a:off x="490538" y="6337302"/>
            <a:ext cx="5605462" cy="18000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AF88E988-FB04-AB4E-BE5A-59F242AF7F7A}" type="slidenum">
              <a:rPr lang="en-US" smtClean="0"/>
              <a:t>‹#›</a:t>
            </a:fld>
            <a:endParaRPr lang="en-US"/>
          </a:p>
        </p:txBody>
      </p:sp>
    </p:spTree>
    <p:extLst>
      <p:ext uri="{BB962C8B-B14F-4D97-AF65-F5344CB8AC3E}">
        <p14:creationId xmlns:p14="http://schemas.microsoft.com/office/powerpoint/2010/main" val="33928187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E079365-3087-40F5-9C63-7F9CA59E51B2}" type="datetimeFigureOut">
              <a:rPr lang="en-GB" smtClean="0"/>
              <a:t>02/12/2025</a:t>
            </a:fld>
            <a:endParaRPr lang="en-GB"/>
          </a:p>
        </p:txBody>
      </p:sp>
      <p:sp>
        <p:nvSpPr>
          <p:cNvPr id="8" name="Footer Placeholder 7"/>
          <p:cNvSpPr>
            <a:spLocks noGrp="1"/>
          </p:cNvSpPr>
          <p:nvPr>
            <p:ph type="ftr" sz="quarter" idx="11"/>
          </p:nvPr>
        </p:nvSpPr>
        <p:spPr>
          <a:xfrm>
            <a:off x="490538" y="6337302"/>
            <a:ext cx="5605462" cy="180000"/>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DBC3BB24-7E60-49F5-9C20-1DB55D074B27}" type="slidenum">
              <a:rPr lang="en-GB" smtClean="0"/>
              <a:t>‹#›</a:t>
            </a:fld>
            <a:endParaRPr lang="en-GB"/>
          </a:p>
        </p:txBody>
      </p:sp>
    </p:spTree>
    <p:extLst>
      <p:ext uri="{BB962C8B-B14F-4D97-AF65-F5344CB8AC3E}">
        <p14:creationId xmlns:p14="http://schemas.microsoft.com/office/powerpoint/2010/main" val="3137143913"/>
      </p:ext>
    </p:extLst>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91477" y="476672"/>
            <a:ext cx="10492747" cy="720080"/>
          </a:xfrm>
          <a:prstGeom prst="rect">
            <a:avLst/>
          </a:prstGeom>
        </p:spPr>
        <p:txBody>
          <a:bodyPr/>
          <a:lstStyle>
            <a:lvl1pPr>
              <a:defRPr b="1">
                <a:solidFill>
                  <a:srgbClr val="154F98"/>
                </a:solidFill>
                <a:latin typeface="Arial Narrow" panose="020B0606020202030204" pitchFamily="34" charset="0"/>
                <a:cs typeface="Arial" pitchFamily="34" charset="0"/>
              </a:defRPr>
            </a:lvl1pPr>
          </a:lstStyle>
          <a:p>
            <a:r>
              <a:rPr lang="en-US"/>
              <a:t>Click to edit Master title style</a:t>
            </a:r>
            <a:endParaRPr lang="en-GB"/>
          </a:p>
        </p:txBody>
      </p:sp>
      <p:sp>
        <p:nvSpPr>
          <p:cNvPr id="9" name="Content Placeholder 8"/>
          <p:cNvSpPr>
            <a:spLocks noGrp="1"/>
          </p:cNvSpPr>
          <p:nvPr>
            <p:ph sz="quarter" idx="13"/>
          </p:nvPr>
        </p:nvSpPr>
        <p:spPr>
          <a:xfrm>
            <a:off x="1391477" y="1340768"/>
            <a:ext cx="10465163" cy="4536504"/>
          </a:xfrm>
          <a:prstGeom prst="rect">
            <a:avLst/>
          </a:prstGeom>
        </p:spPr>
        <p:txBody>
          <a:bodyPr/>
          <a:lstStyle>
            <a:lvl1pPr marL="342900" indent="-342900">
              <a:buClr>
                <a:srgbClr val="154F98"/>
              </a:buClr>
              <a:buFont typeface="Wingdings" panose="05000000000000000000" pitchFamily="2" charset="2"/>
              <a:buChar char="§"/>
              <a:defRPr sz="2000">
                <a:solidFill>
                  <a:schemeClr val="tx1"/>
                </a:solidFill>
                <a:latin typeface="Arial" panose="020B0604020202020204" pitchFamily="34" charset="0"/>
                <a:cs typeface="Arial" panose="020B0604020202020204" pitchFamily="34" charset="0"/>
              </a:defRPr>
            </a:lvl1pPr>
            <a:lvl2pPr marL="742950" indent="-285750">
              <a:buClr>
                <a:srgbClr val="154F98"/>
              </a:buClr>
              <a:buFont typeface="Wingdings" panose="05000000000000000000" pitchFamily="2" charset="2"/>
              <a:buChar char="§"/>
              <a:defRPr sz="1800">
                <a:solidFill>
                  <a:schemeClr val="tx1"/>
                </a:solidFill>
                <a:latin typeface="Arial" panose="020B0604020202020204" pitchFamily="34" charset="0"/>
                <a:cs typeface="Arial" panose="020B0604020202020204" pitchFamily="34" charset="0"/>
              </a:defRPr>
            </a:lvl2pPr>
            <a:lvl3pPr marL="1143000" indent="-228600">
              <a:buClr>
                <a:srgbClr val="154F98"/>
              </a:buClr>
              <a:buFont typeface="Wingdings" panose="05000000000000000000" pitchFamily="2" charset="2"/>
              <a:buChar char="§"/>
              <a:defRPr sz="1600">
                <a:solidFill>
                  <a:schemeClr val="tx1"/>
                </a:solidFill>
                <a:latin typeface="Arial" panose="020B0604020202020204" pitchFamily="34" charset="0"/>
                <a:cs typeface="Arial" panose="020B0604020202020204" pitchFamily="34" charset="0"/>
              </a:defRPr>
            </a:lvl3pPr>
            <a:lvl4pPr marL="1600200" indent="-228600">
              <a:buClr>
                <a:srgbClr val="154F98"/>
              </a:buClr>
              <a:buFont typeface="Wingdings" panose="05000000000000000000" pitchFamily="2" charset="2"/>
              <a:buChar char="§"/>
              <a:defRPr sz="1400">
                <a:solidFill>
                  <a:schemeClr val="tx1"/>
                </a:solidFill>
                <a:latin typeface="Arial" panose="020B0604020202020204" pitchFamily="34" charset="0"/>
                <a:cs typeface="Arial" panose="020B0604020202020204" pitchFamily="34" charset="0"/>
              </a:defRPr>
            </a:lvl4pPr>
            <a:lvl5pPr marL="2057400" indent="-228600">
              <a:buClr>
                <a:srgbClr val="154F98"/>
              </a:buClr>
              <a:buFont typeface="Wingdings" panose="05000000000000000000" pitchFamily="2" charset="2"/>
              <a:buChar char="§"/>
              <a:defRPr sz="1400">
                <a:solidFill>
                  <a:schemeClr val="tx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ustDataLst>
      <p:tags r:id="rId1"/>
    </p:custDataLst>
    <p:extLst>
      <p:ext uri="{BB962C8B-B14F-4D97-AF65-F5344CB8AC3E}">
        <p14:creationId xmlns:p14="http://schemas.microsoft.com/office/powerpoint/2010/main" val="826146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Corner Image">
    <p:spTree>
      <p:nvGrpSpPr>
        <p:cNvPr id="1" name=""/>
        <p:cNvGrpSpPr/>
        <p:nvPr/>
      </p:nvGrpSpPr>
      <p:grpSpPr>
        <a:xfrm>
          <a:off x="0" y="0"/>
          <a:ext cx="0" cy="0"/>
          <a:chOff x="0" y="0"/>
          <a:chExt cx="0" cy="0"/>
        </a:xfrm>
      </p:grpSpPr>
      <p:sp>
        <p:nvSpPr>
          <p:cNvPr id="8" name="Picture Placeholder 7"/>
          <p:cNvSpPr>
            <a:spLocks noGrp="1"/>
          </p:cNvSpPr>
          <p:nvPr>
            <p:ph type="pic" sz="quarter" idx="13" hasCustomPrompt="1"/>
          </p:nvPr>
        </p:nvSpPr>
        <p:spPr>
          <a:xfrm>
            <a:off x="4692650" y="2538000"/>
            <a:ext cx="7499350" cy="4320000"/>
          </a:xfrm>
          <a:custGeom>
            <a:avLst/>
            <a:gdLst>
              <a:gd name="connsiteX0" fmla="*/ 0 w 7499350"/>
              <a:gd name="connsiteY0" fmla="*/ 0 h 4320000"/>
              <a:gd name="connsiteX1" fmla="*/ 7499350 w 7499350"/>
              <a:gd name="connsiteY1" fmla="*/ 0 h 4320000"/>
              <a:gd name="connsiteX2" fmla="*/ 7499350 w 7499350"/>
              <a:gd name="connsiteY2" fmla="*/ 4320000 h 4320000"/>
              <a:gd name="connsiteX3" fmla="*/ 0 w 7499350"/>
              <a:gd name="connsiteY3" fmla="*/ 4320000 h 4320000"/>
              <a:gd name="connsiteX4" fmla="*/ 0 w 7499350"/>
              <a:gd name="connsiteY4" fmla="*/ 0 h 4320000"/>
              <a:gd name="connsiteX0" fmla="*/ 0 w 7499350"/>
              <a:gd name="connsiteY0" fmla="*/ 4320000 h 4320000"/>
              <a:gd name="connsiteX1" fmla="*/ 7499350 w 7499350"/>
              <a:gd name="connsiteY1" fmla="*/ 0 h 4320000"/>
              <a:gd name="connsiteX2" fmla="*/ 7499350 w 7499350"/>
              <a:gd name="connsiteY2" fmla="*/ 4320000 h 4320000"/>
              <a:gd name="connsiteX3" fmla="*/ 0 w 7499350"/>
              <a:gd name="connsiteY3" fmla="*/ 4320000 h 4320000"/>
            </a:gdLst>
            <a:ahLst/>
            <a:cxnLst>
              <a:cxn ang="0">
                <a:pos x="connsiteX0" y="connsiteY0"/>
              </a:cxn>
              <a:cxn ang="0">
                <a:pos x="connsiteX1" y="connsiteY1"/>
              </a:cxn>
              <a:cxn ang="0">
                <a:pos x="connsiteX2" y="connsiteY2"/>
              </a:cxn>
              <a:cxn ang="0">
                <a:pos x="connsiteX3" y="connsiteY3"/>
              </a:cxn>
            </a:cxnLst>
            <a:rect l="l" t="t" r="r" b="b"/>
            <a:pathLst>
              <a:path w="7499350" h="4320000">
                <a:moveTo>
                  <a:pt x="0" y="4320000"/>
                </a:moveTo>
                <a:lnTo>
                  <a:pt x="7499350" y="0"/>
                </a:lnTo>
                <a:lnTo>
                  <a:pt x="7499350" y="4320000"/>
                </a:lnTo>
                <a:lnTo>
                  <a:pt x="0" y="4320000"/>
                </a:lnTo>
                <a:close/>
              </a:path>
            </a:pathLst>
          </a:custGeom>
        </p:spPr>
        <p:txBody>
          <a:bodyPr anchor="b" anchorCtr="0"/>
          <a:lstStyle>
            <a:lvl1pPr algn="r">
              <a:defRPr sz="1000" b="1">
                <a:solidFill>
                  <a:schemeClr val="tx1"/>
                </a:solidFill>
              </a:defRPr>
            </a:lvl1pPr>
          </a:lstStyle>
          <a:p>
            <a:r>
              <a:rPr lang="en-GB"/>
              <a:t>Click icon to insert picture</a:t>
            </a:r>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90539" y="2393950"/>
            <a:ext cx="7311862" cy="34829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sp>
        <p:nvSpPr>
          <p:cNvPr id="9" name="TextBox 8"/>
          <p:cNvSpPr txBox="1"/>
          <p:nvPr userDrawn="1"/>
        </p:nvSpPr>
        <p:spPr>
          <a:xfrm>
            <a:off x="4686300" y="6870450"/>
            <a:ext cx="7505700" cy="153888"/>
          </a:xfrm>
          <a:prstGeom prst="rect">
            <a:avLst/>
          </a:prstGeom>
          <a:noFill/>
        </p:spPr>
        <p:txBody>
          <a:bodyPr wrap="square" lIns="0" tIns="0" rIns="0" bIns="0" rtlCol="0">
            <a:spAutoFit/>
          </a:bodyPr>
          <a:lstStyle/>
          <a:p>
            <a:pPr algn="r"/>
            <a:r>
              <a:rPr lang="en-GB" sz="1000"/>
              <a:t>NB Manually place “ilo.org” device in front of image</a:t>
            </a:r>
          </a:p>
        </p:txBody>
      </p:sp>
    </p:spTree>
    <p:extLst>
      <p:ext uri="{BB962C8B-B14F-4D97-AF65-F5344CB8AC3E}">
        <p14:creationId xmlns:p14="http://schemas.microsoft.com/office/powerpoint/2010/main" val="2176411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 Image/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90539" y="2393950"/>
            <a:ext cx="7311862" cy="34829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GB"/>
              <a:t>Date: Monday / 01 / October / 2019</a:t>
            </a:r>
          </a:p>
        </p:txBody>
      </p:sp>
      <p:sp>
        <p:nvSpPr>
          <p:cNvPr id="5" name="Footer Placeholder 4"/>
          <p:cNvSpPr>
            <a:spLocks noGrp="1"/>
          </p:cNvSpPr>
          <p:nvPr>
            <p:ph type="ftr" sz="quarter" idx="11"/>
          </p:nvPr>
        </p:nvSpPr>
        <p:spPr/>
        <p:txBody>
          <a:bodyPr/>
          <a:lstStyle/>
          <a:p>
            <a:r>
              <a:rPr lang="en-GB"/>
              <a:t>Advancing social justice, promoting decent work</a:t>
            </a:r>
          </a:p>
        </p:txBody>
      </p:sp>
      <p:sp>
        <p:nvSpPr>
          <p:cNvPr id="6" name="Slide Number Placeholder 5"/>
          <p:cNvSpPr>
            <a:spLocks noGrp="1"/>
          </p:cNvSpPr>
          <p:nvPr>
            <p:ph type="sldNum" sz="quarter" idx="12"/>
          </p:nvPr>
        </p:nvSpPr>
        <p:spPr/>
        <p:txBody>
          <a:bodyPr/>
          <a:lstStyle/>
          <a:p>
            <a:fld id="{856227C0-AD57-4F9B-BAE3-EEFB0D0EE427}" type="slidenum">
              <a:rPr lang="en-GB" smtClean="0"/>
              <a:t>‹#›</a:t>
            </a:fld>
            <a:endParaRPr lang="en-GB"/>
          </a:p>
        </p:txBody>
      </p:sp>
      <p:sp>
        <p:nvSpPr>
          <p:cNvPr id="9" name="TextBox 8"/>
          <p:cNvSpPr txBox="1"/>
          <p:nvPr userDrawn="1"/>
        </p:nvSpPr>
        <p:spPr>
          <a:xfrm>
            <a:off x="4686300" y="6870450"/>
            <a:ext cx="7505700" cy="153888"/>
          </a:xfrm>
          <a:prstGeom prst="rect">
            <a:avLst/>
          </a:prstGeom>
          <a:noFill/>
        </p:spPr>
        <p:txBody>
          <a:bodyPr wrap="square" lIns="0" tIns="0" rIns="0" bIns="0" rtlCol="0">
            <a:spAutoFit/>
          </a:bodyPr>
          <a:lstStyle/>
          <a:p>
            <a:pPr algn="r"/>
            <a:r>
              <a:rPr lang="en-GB" sz="1000"/>
              <a:t>NB Manually place “ilo.org” device in front of image</a:t>
            </a:r>
          </a:p>
        </p:txBody>
      </p:sp>
      <p:sp>
        <p:nvSpPr>
          <p:cNvPr id="10" name="Picture Placeholder 9"/>
          <p:cNvSpPr>
            <a:spLocks noGrp="1"/>
          </p:cNvSpPr>
          <p:nvPr>
            <p:ph type="pic" sz="quarter" idx="13" hasCustomPrompt="1"/>
          </p:nvPr>
        </p:nvSpPr>
        <p:spPr>
          <a:xfrm>
            <a:off x="8289130" y="981075"/>
            <a:ext cx="3902869" cy="5876925"/>
          </a:xfrm>
          <a:custGeom>
            <a:avLst/>
            <a:gdLst>
              <a:gd name="connsiteX0" fmla="*/ 0 w 3902869"/>
              <a:gd name="connsiteY0" fmla="*/ 0 h 5876925"/>
              <a:gd name="connsiteX1" fmla="*/ 3902869 w 3902869"/>
              <a:gd name="connsiteY1" fmla="*/ 0 h 5876925"/>
              <a:gd name="connsiteX2" fmla="*/ 3902869 w 3902869"/>
              <a:gd name="connsiteY2" fmla="*/ 5876925 h 5876925"/>
              <a:gd name="connsiteX3" fmla="*/ 0 w 3902869"/>
              <a:gd name="connsiteY3" fmla="*/ 5876925 h 5876925"/>
              <a:gd name="connsiteX4" fmla="*/ 0 w 3902869"/>
              <a:gd name="connsiteY4" fmla="*/ 0 h 5876925"/>
              <a:gd name="connsiteX0" fmla="*/ 0 w 3902869"/>
              <a:gd name="connsiteY0" fmla="*/ 0 h 5876925"/>
              <a:gd name="connsiteX1" fmla="*/ 3898107 w 3902869"/>
              <a:gd name="connsiteY1" fmla="*/ 2252663 h 5876925"/>
              <a:gd name="connsiteX2" fmla="*/ 3902869 w 3902869"/>
              <a:gd name="connsiteY2" fmla="*/ 5876925 h 5876925"/>
              <a:gd name="connsiteX3" fmla="*/ 0 w 3902869"/>
              <a:gd name="connsiteY3" fmla="*/ 5876925 h 5876925"/>
              <a:gd name="connsiteX4" fmla="*/ 0 w 3902869"/>
              <a:gd name="connsiteY4" fmla="*/ 0 h 5876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2869" h="5876925">
                <a:moveTo>
                  <a:pt x="0" y="0"/>
                </a:moveTo>
                <a:lnTo>
                  <a:pt x="3898107" y="2252663"/>
                </a:lnTo>
                <a:cubicBezTo>
                  <a:pt x="3899694" y="3460750"/>
                  <a:pt x="3901282" y="4668838"/>
                  <a:pt x="3902869" y="5876925"/>
                </a:cubicBezTo>
                <a:lnTo>
                  <a:pt x="0" y="5876925"/>
                </a:lnTo>
                <a:lnTo>
                  <a:pt x="0" y="0"/>
                </a:lnTo>
                <a:close/>
              </a:path>
            </a:pathLst>
          </a:custGeom>
        </p:spPr>
        <p:txBody>
          <a:bodyPr anchor="b" anchorCtr="0"/>
          <a:lstStyle>
            <a:lvl1pPr algn="r">
              <a:defRPr sz="1000">
                <a:solidFill>
                  <a:schemeClr val="tx1"/>
                </a:solidFill>
              </a:defRPr>
            </a:lvl1pPr>
          </a:lstStyle>
          <a:p>
            <a:r>
              <a:rPr lang="en-GB"/>
              <a:t>Click icon to insert picture</a:t>
            </a:r>
          </a:p>
        </p:txBody>
      </p:sp>
      <p:sp>
        <p:nvSpPr>
          <p:cNvPr id="12" name="Text Placeholder 11"/>
          <p:cNvSpPr>
            <a:spLocks noGrp="1"/>
          </p:cNvSpPr>
          <p:nvPr>
            <p:ph type="body" sz="quarter" idx="14"/>
          </p:nvPr>
        </p:nvSpPr>
        <p:spPr>
          <a:xfrm>
            <a:off x="8288338" y="5876925"/>
            <a:ext cx="3413125" cy="247650"/>
          </a:xfrm>
          <a:custGeom>
            <a:avLst/>
            <a:gdLst>
              <a:gd name="connsiteX0" fmla="*/ 0 w 3413125"/>
              <a:gd name="connsiteY0" fmla="*/ 0 h 247650"/>
              <a:gd name="connsiteX1" fmla="*/ 3413125 w 3413125"/>
              <a:gd name="connsiteY1" fmla="*/ 0 h 247650"/>
              <a:gd name="connsiteX2" fmla="*/ 3413125 w 3413125"/>
              <a:gd name="connsiteY2" fmla="*/ 247650 h 247650"/>
              <a:gd name="connsiteX3" fmla="*/ 0 w 3413125"/>
              <a:gd name="connsiteY3" fmla="*/ 247650 h 247650"/>
              <a:gd name="connsiteX4" fmla="*/ 0 w 3413125"/>
              <a:gd name="connsiteY4" fmla="*/ 0 h 247650"/>
              <a:gd name="connsiteX0" fmla="*/ 0 w 3413125"/>
              <a:gd name="connsiteY0" fmla="*/ 0 h 247650"/>
              <a:gd name="connsiteX1" fmla="*/ 3153569 w 3413125"/>
              <a:gd name="connsiteY1" fmla="*/ 0 h 247650"/>
              <a:gd name="connsiteX2" fmla="*/ 3413125 w 3413125"/>
              <a:gd name="connsiteY2" fmla="*/ 247650 h 247650"/>
              <a:gd name="connsiteX3" fmla="*/ 0 w 3413125"/>
              <a:gd name="connsiteY3" fmla="*/ 247650 h 247650"/>
              <a:gd name="connsiteX4" fmla="*/ 0 w 3413125"/>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3125" h="247650">
                <a:moveTo>
                  <a:pt x="0" y="0"/>
                </a:moveTo>
                <a:lnTo>
                  <a:pt x="3153569" y="0"/>
                </a:lnTo>
                <a:lnTo>
                  <a:pt x="3413125" y="247650"/>
                </a:lnTo>
                <a:lnTo>
                  <a:pt x="0" y="247650"/>
                </a:lnTo>
                <a:lnTo>
                  <a:pt x="0" y="0"/>
                </a:lnTo>
                <a:close/>
              </a:path>
            </a:pathLst>
          </a:custGeom>
          <a:solidFill>
            <a:schemeClr val="accent2"/>
          </a:solidFill>
        </p:spPr>
        <p:txBody>
          <a:bodyPr lIns="108000" anchor="ctr" anchorCtr="0"/>
          <a:lstStyle>
            <a:lvl1pPr>
              <a:defRPr sz="1000" b="0">
                <a:solidFill>
                  <a:schemeClr val="bg1"/>
                </a:solidFill>
              </a:defRPr>
            </a:lvl1pPr>
            <a:lvl2pPr>
              <a:defRPr sz="1000">
                <a:solidFill>
                  <a:schemeClr val="bg1"/>
                </a:solidFill>
              </a:defRPr>
            </a:lvl2pPr>
            <a:lvl3pPr>
              <a:defRPr sz="1000">
                <a:solidFill>
                  <a:schemeClr val="bg1"/>
                </a:solidFill>
              </a:defRPr>
            </a:lvl3pPr>
            <a:lvl4pPr>
              <a:defRPr sz="1000">
                <a:solidFill>
                  <a:schemeClr val="bg1"/>
                </a:solidFill>
              </a:defRPr>
            </a:lvl4pPr>
            <a:lvl5pPr>
              <a:defRPr sz="10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027998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90538" y="2393950"/>
            <a:ext cx="5360400" cy="34829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41062" y="2393949"/>
            <a:ext cx="5360400" cy="34829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spTree>
    <p:extLst>
      <p:ext uri="{BB962C8B-B14F-4D97-AF65-F5344CB8AC3E}">
        <p14:creationId xmlns:p14="http://schemas.microsoft.com/office/powerpoint/2010/main" val="106752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90538" y="2393950"/>
            <a:ext cx="3412800" cy="34829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389600" y="2393949"/>
            <a:ext cx="3412800" cy="34829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sp>
        <p:nvSpPr>
          <p:cNvPr id="8" name="Content Placeholder 3"/>
          <p:cNvSpPr>
            <a:spLocks noGrp="1"/>
          </p:cNvSpPr>
          <p:nvPr>
            <p:ph sz="half" idx="13"/>
          </p:nvPr>
        </p:nvSpPr>
        <p:spPr>
          <a:xfrm>
            <a:off x="8288662" y="2393949"/>
            <a:ext cx="3412800" cy="34829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025913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ntent with Sta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90538" y="2393950"/>
            <a:ext cx="3412800" cy="34829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389600" y="2393949"/>
            <a:ext cx="3412800" cy="34829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GB"/>
              <a:t>Date: Monday / 01 / October / 2019</a:t>
            </a:r>
          </a:p>
        </p:txBody>
      </p:sp>
      <p:sp>
        <p:nvSpPr>
          <p:cNvPr id="6" name="Footer Placeholder 5"/>
          <p:cNvSpPr>
            <a:spLocks noGrp="1"/>
          </p:cNvSpPr>
          <p:nvPr>
            <p:ph type="ftr" sz="quarter" idx="11"/>
          </p:nvPr>
        </p:nvSpPr>
        <p:spPr/>
        <p:txBody>
          <a:bodyPr/>
          <a:lstStyle/>
          <a:p>
            <a:r>
              <a:rPr lang="en-GB"/>
              <a:t>Advancing social justice, promoting decent work</a:t>
            </a:r>
          </a:p>
        </p:txBody>
      </p:sp>
      <p:sp>
        <p:nvSpPr>
          <p:cNvPr id="7" name="Slide Number Placeholder 6"/>
          <p:cNvSpPr>
            <a:spLocks noGrp="1"/>
          </p:cNvSpPr>
          <p:nvPr>
            <p:ph type="sldNum" sz="quarter" idx="12"/>
          </p:nvPr>
        </p:nvSpPr>
        <p:spPr/>
        <p:txBody>
          <a:bodyPr/>
          <a:lstStyle/>
          <a:p>
            <a:fld id="{856227C0-AD57-4F9B-BAE3-EEFB0D0EE427}" type="slidenum">
              <a:rPr lang="en-GB" smtClean="0"/>
              <a:t>‹#›</a:t>
            </a:fld>
            <a:endParaRPr lang="en-GB"/>
          </a:p>
        </p:txBody>
      </p:sp>
      <p:sp>
        <p:nvSpPr>
          <p:cNvPr id="10" name="Text Placeholder 9"/>
          <p:cNvSpPr>
            <a:spLocks noGrp="1"/>
          </p:cNvSpPr>
          <p:nvPr>
            <p:ph type="body" sz="quarter" idx="13" hasCustomPrompt="1"/>
          </p:nvPr>
        </p:nvSpPr>
        <p:spPr>
          <a:xfrm>
            <a:off x="8288662" y="2393950"/>
            <a:ext cx="3412801" cy="3482975"/>
          </a:xfrm>
        </p:spPr>
        <p:txBody>
          <a:bodyPr tIns="54000"/>
          <a:lstStyle>
            <a:lvl1pPr marL="360000" indent="-360000">
              <a:lnSpc>
                <a:spcPct val="80000"/>
              </a:lnSpc>
              <a:spcBef>
                <a:spcPts val="3200"/>
              </a:spcBef>
              <a:spcAft>
                <a:spcPts val="0"/>
              </a:spcAft>
              <a:buClr>
                <a:schemeClr val="accent2"/>
              </a:buClr>
              <a:buFontTx/>
              <a:buBlip>
                <a:blip r:embed="rId2"/>
              </a:buBlip>
              <a:defRPr sz="6000" b="0" spc="-200" baseline="0">
                <a:solidFill>
                  <a:schemeClr val="accent1"/>
                </a:solidFill>
              </a:defRPr>
            </a:lvl1pPr>
            <a:lvl2pPr marL="360000" indent="0">
              <a:lnSpc>
                <a:spcPct val="100000"/>
              </a:lnSpc>
              <a:spcBef>
                <a:spcPts val="0"/>
              </a:spcBef>
              <a:spcAft>
                <a:spcPts val="0"/>
              </a:spcAft>
              <a:buFontTx/>
              <a:buNone/>
              <a:defRPr sz="1000"/>
            </a:lvl2pPr>
          </a:lstStyle>
          <a:p>
            <a:pPr lvl="0"/>
            <a:r>
              <a:rPr lang="en-US"/>
              <a:t>00.0%</a:t>
            </a:r>
          </a:p>
          <a:p>
            <a:pPr lvl="1"/>
            <a:r>
              <a:rPr lang="en-US"/>
              <a:t>Supporting text</a:t>
            </a:r>
            <a:endParaRPr lang="en-GB"/>
          </a:p>
        </p:txBody>
      </p:sp>
    </p:spTree>
    <p:extLst>
      <p:ext uri="{BB962C8B-B14F-4D97-AF65-F5344CB8AC3E}">
        <p14:creationId xmlns:p14="http://schemas.microsoft.com/office/powerpoint/2010/main" val="914772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 and Imag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GB"/>
              <a:t>Date: Monday / 01 / October / 2019</a:t>
            </a:r>
          </a:p>
        </p:txBody>
      </p:sp>
      <p:sp>
        <p:nvSpPr>
          <p:cNvPr id="4" name="Footer Placeholder 3"/>
          <p:cNvSpPr>
            <a:spLocks noGrp="1"/>
          </p:cNvSpPr>
          <p:nvPr>
            <p:ph type="ftr" sz="quarter" idx="11"/>
          </p:nvPr>
        </p:nvSpPr>
        <p:spPr/>
        <p:txBody>
          <a:bodyPr/>
          <a:lstStyle/>
          <a:p>
            <a:r>
              <a:rPr lang="en-GB"/>
              <a:t>Advancing social justice, promoting decent work</a:t>
            </a:r>
          </a:p>
        </p:txBody>
      </p:sp>
      <p:sp>
        <p:nvSpPr>
          <p:cNvPr id="5" name="Slide Number Placeholder 4"/>
          <p:cNvSpPr>
            <a:spLocks noGrp="1"/>
          </p:cNvSpPr>
          <p:nvPr>
            <p:ph type="sldNum" sz="quarter" idx="12"/>
          </p:nvPr>
        </p:nvSpPr>
        <p:spPr/>
        <p:txBody>
          <a:bodyPr/>
          <a:lstStyle/>
          <a:p>
            <a:fld id="{856227C0-AD57-4F9B-BAE3-EEFB0D0EE427}" type="slidenum">
              <a:rPr lang="en-GB" smtClean="0"/>
              <a:t>‹#›</a:t>
            </a:fld>
            <a:endParaRPr lang="en-GB"/>
          </a:p>
        </p:txBody>
      </p:sp>
      <p:sp>
        <p:nvSpPr>
          <p:cNvPr id="6" name="Text Placeholder 9"/>
          <p:cNvSpPr>
            <a:spLocks noGrp="1"/>
          </p:cNvSpPr>
          <p:nvPr>
            <p:ph type="body" sz="quarter" idx="13" hasCustomPrompt="1"/>
          </p:nvPr>
        </p:nvSpPr>
        <p:spPr>
          <a:xfrm>
            <a:off x="490538" y="2393950"/>
            <a:ext cx="7380000" cy="3482976"/>
          </a:xfrm>
        </p:spPr>
        <p:txBody>
          <a:bodyPr tIns="0">
            <a:noAutofit/>
          </a:bodyPr>
          <a:lstStyle>
            <a:lvl1pPr marL="489600" indent="-489600">
              <a:buSzPct val="120000"/>
              <a:buFontTx/>
              <a:buBlip>
                <a:blip r:embed="rId2"/>
              </a:buBlip>
              <a:defRPr sz="2300" b="0">
                <a:solidFill>
                  <a:schemeClr val="tx1"/>
                </a:solidFill>
              </a:defRPr>
            </a:lvl1pPr>
            <a:lvl2pPr marL="489600" indent="0">
              <a:buClr>
                <a:schemeClr val="accent2"/>
              </a:buClr>
              <a:buSzPct val="80000"/>
              <a:buFont typeface="Wingdings 3" panose="05040102010807070707" pitchFamily="18" charset="2"/>
              <a:buNone/>
              <a:defRPr sz="2300" baseline="0"/>
            </a:lvl2pPr>
            <a:lvl3pPr marL="669600" indent="-180000">
              <a:spcBef>
                <a:spcPts val="1800"/>
              </a:spcBef>
              <a:defRPr sz="1000"/>
            </a:lvl3pPr>
          </a:lstStyle>
          <a:p>
            <a:pPr lvl="0"/>
            <a:r>
              <a:rPr lang="en-US"/>
              <a:t>Quote (level 1)</a:t>
            </a:r>
          </a:p>
          <a:p>
            <a:pPr lvl="1"/>
            <a:r>
              <a:rPr lang="en-US"/>
              <a:t>Continuation paras (level 2)</a:t>
            </a:r>
          </a:p>
          <a:p>
            <a:pPr lvl="2"/>
            <a:r>
              <a:rPr lang="en-GB"/>
              <a:t>Source (level 3)</a:t>
            </a:r>
          </a:p>
        </p:txBody>
      </p:sp>
      <p:sp>
        <p:nvSpPr>
          <p:cNvPr id="8" name="Picture Placeholder 7"/>
          <p:cNvSpPr>
            <a:spLocks noGrp="1"/>
          </p:cNvSpPr>
          <p:nvPr>
            <p:ph type="pic" sz="quarter" idx="14"/>
          </p:nvPr>
        </p:nvSpPr>
        <p:spPr>
          <a:xfrm>
            <a:off x="8270663" y="2447925"/>
            <a:ext cx="3430800" cy="3429000"/>
          </a:xfrm>
        </p:spPr>
        <p:txBody>
          <a:bodyPr/>
          <a:lstStyle>
            <a:lvl1pPr>
              <a:defRPr sz="1000">
                <a:solidFill>
                  <a:schemeClr val="tx1"/>
                </a:solidFill>
              </a:defRPr>
            </a:lvl1pPr>
          </a:lstStyle>
          <a:p>
            <a:r>
              <a:rPr lang="en-US"/>
              <a:t>Click icon to add picture</a:t>
            </a:r>
            <a:endParaRPr lang="en-GB"/>
          </a:p>
        </p:txBody>
      </p:sp>
    </p:spTree>
    <p:extLst>
      <p:ext uri="{BB962C8B-B14F-4D97-AF65-F5344CB8AC3E}">
        <p14:creationId xmlns:p14="http://schemas.microsoft.com/office/powerpoint/2010/main" val="2620713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21" Type="http://schemas.openxmlformats.org/officeDocument/2006/relationships/image" Target="../media/image1.emf"/><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theme" Target="../theme/theme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image" Target="../media/image3.emf"/><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0538" y="1423195"/>
            <a:ext cx="11210924" cy="720000"/>
          </a:xfrm>
          <a:prstGeom prst="rect">
            <a:avLst/>
          </a:prstGeom>
        </p:spPr>
        <p:txBody>
          <a:bodyPr vert="horz" lIns="0" tIns="0" rIns="0" bIns="0" rtlCol="0" anchor="t" anchorCtr="0">
            <a:noAutofit/>
          </a:bodyPr>
          <a:lstStyle/>
          <a:p>
            <a:r>
              <a:rPr lang="en-US"/>
              <a:t>Click to edit Master title style</a:t>
            </a:r>
            <a:endParaRPr lang="en-GB"/>
          </a:p>
        </p:txBody>
      </p:sp>
      <p:sp>
        <p:nvSpPr>
          <p:cNvPr id="3" name="Text Placeholder 2"/>
          <p:cNvSpPr>
            <a:spLocks noGrp="1"/>
          </p:cNvSpPr>
          <p:nvPr>
            <p:ph type="body" idx="1"/>
          </p:nvPr>
        </p:nvSpPr>
        <p:spPr>
          <a:xfrm>
            <a:off x="490538" y="2393950"/>
            <a:ext cx="11210924" cy="3482975"/>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90538" y="6870450"/>
            <a:ext cx="2743200" cy="216000"/>
          </a:xfrm>
          <a:prstGeom prst="rect">
            <a:avLst/>
          </a:prstGeom>
        </p:spPr>
        <p:txBody>
          <a:bodyPr vert="horz" lIns="0" tIns="0" rIns="0" bIns="0" rtlCol="0" anchor="ctr">
            <a:noAutofit/>
          </a:bodyPr>
          <a:lstStyle>
            <a:lvl1pPr algn="l">
              <a:defRPr sz="1000">
                <a:noFill/>
              </a:defRPr>
            </a:lvl1pPr>
          </a:lstStyle>
          <a:p>
            <a:r>
              <a:rPr lang="en-GB"/>
              <a:t>Date: Monday / 01 / October / 2019</a:t>
            </a:r>
          </a:p>
        </p:txBody>
      </p:sp>
      <p:sp>
        <p:nvSpPr>
          <p:cNvPr id="5" name="Footer Placeholder 4"/>
          <p:cNvSpPr>
            <a:spLocks noGrp="1"/>
          </p:cNvSpPr>
          <p:nvPr>
            <p:ph type="ftr" sz="quarter" idx="3"/>
          </p:nvPr>
        </p:nvSpPr>
        <p:spPr>
          <a:xfrm>
            <a:off x="490538" y="6337302"/>
            <a:ext cx="5605462" cy="180000"/>
          </a:xfrm>
          <a:prstGeom prst="rect">
            <a:avLst/>
          </a:prstGeom>
        </p:spPr>
        <p:txBody>
          <a:bodyPr vert="horz" lIns="0" tIns="0" rIns="0" bIns="0" rtlCol="0" anchor="t" anchorCtr="0">
            <a:noAutofit/>
          </a:bodyPr>
          <a:lstStyle>
            <a:lvl1pPr algn="l">
              <a:defRPr sz="1000" b="1">
                <a:solidFill>
                  <a:schemeClr val="tx1"/>
                </a:solidFill>
              </a:defRPr>
            </a:lvl1pPr>
          </a:lstStyle>
          <a:p>
            <a:r>
              <a:rPr lang="en-GB"/>
              <a:t>Advancing social justice, promoting decent work</a:t>
            </a:r>
          </a:p>
        </p:txBody>
      </p:sp>
      <p:sp>
        <p:nvSpPr>
          <p:cNvPr id="6" name="Slide Number Placeholder 5"/>
          <p:cNvSpPr>
            <a:spLocks noGrp="1"/>
          </p:cNvSpPr>
          <p:nvPr>
            <p:ph type="sldNum" sz="quarter" idx="4"/>
          </p:nvPr>
        </p:nvSpPr>
        <p:spPr>
          <a:xfrm>
            <a:off x="11161462" y="432000"/>
            <a:ext cx="540000" cy="288000"/>
          </a:xfrm>
          <a:prstGeom prst="rect">
            <a:avLst/>
          </a:prstGeom>
        </p:spPr>
        <p:txBody>
          <a:bodyPr vert="horz" lIns="0" tIns="0" rIns="0" bIns="0" rtlCol="0" anchor="t" anchorCtr="0">
            <a:noAutofit/>
          </a:bodyPr>
          <a:lstStyle>
            <a:lvl1pPr algn="r">
              <a:defRPr sz="1800">
                <a:solidFill>
                  <a:schemeClr val="accent1"/>
                </a:solidFill>
              </a:defRPr>
            </a:lvl1pPr>
          </a:lstStyle>
          <a:p>
            <a:fld id="{856227C0-AD57-4F9B-BAE3-EEFB0D0EE427}" type="slidenum">
              <a:rPr lang="en-GB" smtClean="0"/>
              <a:pPr/>
              <a:t>‹#›</a:t>
            </a:fld>
            <a:endParaRPr lang="en-GB"/>
          </a:p>
        </p:txBody>
      </p:sp>
      <p:pic>
        <p:nvPicPr>
          <p:cNvPr id="8" name="Picture 7"/>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pic>
        <p:nvPicPr>
          <p:cNvPr id="11" name="Picture 10"/>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2381" y="1519079"/>
            <a:ext cx="119513" cy="140298"/>
          </a:xfrm>
          <a:prstGeom prst="rect">
            <a:avLst/>
          </a:prstGeom>
        </p:spPr>
      </p:pic>
      <p:pic>
        <p:nvPicPr>
          <p:cNvPr id="12" name="Picture 11"/>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11057063" y="6367463"/>
            <a:ext cx="644400" cy="172266"/>
          </a:xfrm>
          <a:prstGeom prst="rect">
            <a:avLst/>
          </a:prstGeom>
        </p:spPr>
      </p:pic>
    </p:spTree>
    <p:extLst>
      <p:ext uri="{BB962C8B-B14F-4D97-AF65-F5344CB8AC3E}">
        <p14:creationId xmlns:p14="http://schemas.microsoft.com/office/powerpoint/2010/main" val="3214050587"/>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Lst>
  <p:hf hdr="0"/>
  <p:txStyles>
    <p:titleStyle>
      <a:lvl1pPr algn="l" defTabSz="914400" rtl="0" eaLnBrk="1" latinLnBrk="0" hangingPunct="1">
        <a:lnSpc>
          <a:spcPct val="90000"/>
        </a:lnSpc>
        <a:spcBef>
          <a:spcPct val="0"/>
        </a:spcBef>
        <a:buNone/>
        <a:defRPr sz="25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09">
          <p15:clr>
            <a:srgbClr val="F26B43"/>
          </p15:clr>
        </p15:guide>
        <p15:guide id="4" pos="7371">
          <p15:clr>
            <a:srgbClr val="F26B43"/>
          </p15:clr>
        </p15:guide>
        <p15:guide id="5" orient="horz" pos="309">
          <p15:clr>
            <a:srgbClr val="F26B43"/>
          </p15:clr>
        </p15:guide>
        <p15:guide id="6" orient="horz" pos="4011">
          <p15:clr>
            <a:srgbClr val="F26B43"/>
          </p15:clr>
        </p15:guide>
        <p15:guide id="7" orient="horz" pos="1508">
          <p15:clr>
            <a:srgbClr val="F26B43"/>
          </p15:clr>
        </p15:guide>
        <p15:guide id="8" orient="horz" pos="3702">
          <p15:clr>
            <a:srgbClr val="F26B43"/>
          </p15:clr>
        </p15:guide>
        <p15:guide id="9" orient="horz" pos="154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0538" y="1423195"/>
            <a:ext cx="11210924" cy="720000"/>
          </a:xfrm>
          <a:prstGeom prst="rect">
            <a:avLst/>
          </a:prstGeom>
        </p:spPr>
        <p:txBody>
          <a:bodyPr vert="horz" lIns="0" tIns="0" rIns="0" bIns="0" rtlCol="0" anchor="t" anchorCtr="0">
            <a:noAutofit/>
          </a:bodyPr>
          <a:lstStyle/>
          <a:p>
            <a:r>
              <a:rPr lang="en-US"/>
              <a:t>Click to edit Master title style</a:t>
            </a:r>
            <a:endParaRPr lang="en-GB"/>
          </a:p>
        </p:txBody>
      </p:sp>
      <p:sp>
        <p:nvSpPr>
          <p:cNvPr id="3" name="Text Placeholder 2"/>
          <p:cNvSpPr>
            <a:spLocks noGrp="1"/>
          </p:cNvSpPr>
          <p:nvPr>
            <p:ph type="body" idx="1"/>
          </p:nvPr>
        </p:nvSpPr>
        <p:spPr>
          <a:xfrm>
            <a:off x="490538" y="2393950"/>
            <a:ext cx="11210924" cy="3482975"/>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90538" y="6870450"/>
            <a:ext cx="2743200" cy="216000"/>
          </a:xfrm>
          <a:prstGeom prst="rect">
            <a:avLst/>
          </a:prstGeom>
        </p:spPr>
        <p:txBody>
          <a:bodyPr vert="horz" lIns="0" tIns="0" rIns="0" bIns="0" rtlCol="0" anchor="ctr">
            <a:noAutofit/>
          </a:bodyPr>
          <a:lstStyle>
            <a:lvl1pPr algn="l">
              <a:defRPr sz="1000">
                <a:noFill/>
              </a:defRPr>
            </a:lvl1pPr>
          </a:lstStyle>
          <a:p>
            <a:r>
              <a:rPr lang="en-GB"/>
              <a:t>Date: Monday / 01 / October / 2019</a:t>
            </a:r>
          </a:p>
        </p:txBody>
      </p:sp>
      <p:sp>
        <p:nvSpPr>
          <p:cNvPr id="6" name="Slide Number Placeholder 5"/>
          <p:cNvSpPr>
            <a:spLocks noGrp="1"/>
          </p:cNvSpPr>
          <p:nvPr>
            <p:ph type="sldNum" sz="quarter" idx="4"/>
          </p:nvPr>
        </p:nvSpPr>
        <p:spPr>
          <a:xfrm>
            <a:off x="11161462" y="432000"/>
            <a:ext cx="540000" cy="288000"/>
          </a:xfrm>
          <a:prstGeom prst="rect">
            <a:avLst/>
          </a:prstGeom>
        </p:spPr>
        <p:txBody>
          <a:bodyPr vert="horz" lIns="0" tIns="0" rIns="0" bIns="0" rtlCol="0" anchor="t" anchorCtr="0">
            <a:noAutofit/>
          </a:bodyPr>
          <a:lstStyle>
            <a:lvl1pPr algn="r">
              <a:defRPr sz="1800">
                <a:solidFill>
                  <a:schemeClr val="accent1"/>
                </a:solidFill>
              </a:defRPr>
            </a:lvl1pPr>
          </a:lstStyle>
          <a:p>
            <a:fld id="{856227C0-AD57-4F9B-BAE3-EEFB0D0EE427}" type="slidenum">
              <a:rPr lang="en-GB" smtClean="0"/>
              <a:pPr/>
              <a:t>‹#›</a:t>
            </a:fld>
            <a:endParaRPr lang="en-GB"/>
          </a:p>
        </p:txBody>
      </p:sp>
      <p:pic>
        <p:nvPicPr>
          <p:cNvPr id="8" name="Picture 7"/>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490538" y="490538"/>
            <a:ext cx="1371600" cy="494482"/>
          </a:xfrm>
          <a:prstGeom prst="rect">
            <a:avLst/>
          </a:prstGeom>
        </p:spPr>
      </p:pic>
      <p:pic>
        <p:nvPicPr>
          <p:cNvPr id="11" name="Picture 10"/>
          <p:cNvPicPr>
            <a:picLocks noChangeAspect="1"/>
          </p:cNvPicPr>
          <p:nvPr userDrawn="1"/>
        </p:nvPicPr>
        <p:blipFill>
          <a:blip r:embed="rId22">
            <a:extLst>
              <a:ext uri="{28A0092B-C50C-407E-A947-70E740481C1C}">
                <a14:useLocalDpi xmlns:a14="http://schemas.microsoft.com/office/drawing/2010/main" val="0"/>
              </a:ext>
            </a:extLst>
          </a:blip>
          <a:stretch>
            <a:fillRect/>
          </a:stretch>
        </p:blipFill>
        <p:spPr>
          <a:xfrm>
            <a:off x="-2381" y="1519079"/>
            <a:ext cx="119513" cy="140298"/>
          </a:xfrm>
          <a:prstGeom prst="rect">
            <a:avLst/>
          </a:prstGeom>
        </p:spPr>
      </p:pic>
      <p:pic>
        <p:nvPicPr>
          <p:cNvPr id="12" name="Picture 11"/>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11057063" y="6367463"/>
            <a:ext cx="644400" cy="172266"/>
          </a:xfrm>
          <a:prstGeom prst="rect">
            <a:avLst/>
          </a:prstGeom>
        </p:spPr>
      </p:pic>
    </p:spTree>
    <p:extLst>
      <p:ext uri="{BB962C8B-B14F-4D97-AF65-F5344CB8AC3E}">
        <p14:creationId xmlns:p14="http://schemas.microsoft.com/office/powerpoint/2010/main" val="210315209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Lst>
  <p:hf hdr="0"/>
  <p:txStyles>
    <p:titleStyle>
      <a:lvl1pPr algn="l" defTabSz="914400" rtl="0" eaLnBrk="1" latinLnBrk="0" hangingPunct="1">
        <a:lnSpc>
          <a:spcPct val="90000"/>
        </a:lnSpc>
        <a:spcBef>
          <a:spcPct val="0"/>
        </a:spcBef>
        <a:buNone/>
        <a:defRPr sz="2500" b="1" kern="1200">
          <a:solidFill>
            <a:schemeClr val="accent1"/>
          </a:solidFill>
          <a:latin typeface="+mj-lt"/>
          <a:ea typeface="+mj-ea"/>
          <a:cs typeface="+mj-cs"/>
        </a:defRPr>
      </a:lvl1pPr>
    </p:titleStyle>
    <p:bodyStyle>
      <a:lvl1pPr marL="0" indent="0" algn="l" defTabSz="914400" rtl="0" eaLnBrk="1" latinLnBrk="0" hangingPunct="1">
        <a:lnSpc>
          <a:spcPct val="100000"/>
        </a:lnSpc>
        <a:spcBef>
          <a:spcPts val="2400"/>
        </a:spcBef>
        <a:spcAft>
          <a:spcPts val="600"/>
        </a:spcAft>
        <a:buFont typeface="Arial" panose="020B0604020202020204" pitchFamily="34" charset="0"/>
        <a:buNone/>
        <a:defRPr sz="1800" b="1" kern="1200">
          <a:solidFill>
            <a:schemeClr val="accent2"/>
          </a:solidFill>
          <a:latin typeface="+mn-lt"/>
          <a:ea typeface="+mn-ea"/>
          <a:cs typeface="+mn-cs"/>
        </a:defRPr>
      </a:lvl1pPr>
      <a:lvl2pPr marL="0" indent="0" algn="l" defTabSz="914400" rtl="0" eaLnBrk="1" latinLnBrk="0" hangingPunct="1">
        <a:lnSpc>
          <a:spcPct val="100000"/>
        </a:lnSpc>
        <a:spcBef>
          <a:spcPts val="600"/>
        </a:spcBef>
        <a:spcAft>
          <a:spcPts val="600"/>
        </a:spcAft>
        <a:buFont typeface="Arial" panose="020B0604020202020204" pitchFamily="34" charset="0"/>
        <a:buNone/>
        <a:defRPr sz="1800" kern="1200">
          <a:solidFill>
            <a:schemeClr val="tx1"/>
          </a:solidFill>
          <a:latin typeface="+mn-lt"/>
          <a:ea typeface="+mn-ea"/>
          <a:cs typeface="+mn-cs"/>
        </a:defRPr>
      </a:lvl2pPr>
      <a:lvl3pPr marL="252000" indent="-252000" algn="l" defTabSz="914400" rtl="0" eaLnBrk="1" latinLnBrk="0" hangingPunct="1">
        <a:lnSpc>
          <a:spcPct val="100000"/>
        </a:lnSpc>
        <a:spcBef>
          <a:spcPts val="600"/>
        </a:spcBef>
        <a:buClr>
          <a:schemeClr val="accent2"/>
        </a:buClr>
        <a:buSzPct val="70000"/>
        <a:buFont typeface="Wingdings 3" panose="05040102010807070707" pitchFamily="18" charset="2"/>
        <a:buChar char=""/>
        <a:defRPr sz="1800" kern="1200">
          <a:solidFill>
            <a:schemeClr val="tx1"/>
          </a:solidFill>
          <a:latin typeface="+mn-lt"/>
          <a:ea typeface="+mn-ea"/>
          <a:cs typeface="+mn-cs"/>
        </a:defRPr>
      </a:lvl3pPr>
      <a:lvl4pPr marL="0" indent="0" algn="l" defTabSz="914400" rtl="0" eaLnBrk="1" latinLnBrk="0" hangingPunct="1">
        <a:lnSpc>
          <a:spcPct val="100000"/>
        </a:lnSpc>
        <a:spcBef>
          <a:spcPts val="2400"/>
        </a:spcBef>
        <a:spcAft>
          <a:spcPts val="450"/>
        </a:spcAft>
        <a:buClr>
          <a:schemeClr val="accent2"/>
        </a:buClr>
        <a:buSzPct val="80000"/>
        <a:buFont typeface="Arial" panose="020B0604020202020204" pitchFamily="34" charset="0"/>
        <a:buNone/>
        <a:defRPr sz="1400" b="1" kern="1200">
          <a:solidFill>
            <a:schemeClr val="accent2"/>
          </a:solidFill>
          <a:latin typeface="+mn-lt"/>
          <a:ea typeface="+mn-ea"/>
          <a:cs typeface="+mn-cs"/>
        </a:defRPr>
      </a:lvl4pPr>
      <a:lvl5pPr marL="0" indent="0" algn="l" defTabSz="914400" rtl="0" eaLnBrk="1" latinLnBrk="0" hangingPunct="1">
        <a:lnSpc>
          <a:spcPct val="100000"/>
        </a:lnSpc>
        <a:spcBef>
          <a:spcPts val="450"/>
        </a:spcBef>
        <a:spcAft>
          <a:spcPts val="450"/>
        </a:spcAft>
        <a:buClr>
          <a:schemeClr val="accent2"/>
        </a:buClr>
        <a:buSzPct val="80000"/>
        <a:buFont typeface="Arial" panose="020B0604020202020204" pitchFamily="34" charset="0"/>
        <a:buNone/>
        <a:defRPr sz="1400" kern="1200">
          <a:solidFill>
            <a:schemeClr val="tx1"/>
          </a:solidFill>
          <a:latin typeface="+mn-lt"/>
          <a:ea typeface="+mn-ea"/>
          <a:cs typeface="+mn-cs"/>
        </a:defRPr>
      </a:lvl5pPr>
      <a:lvl6pPr marL="252000" indent="-252000" algn="l" defTabSz="914400" rtl="0" eaLnBrk="1" latinLnBrk="0" hangingPunct="1">
        <a:lnSpc>
          <a:spcPct val="100000"/>
        </a:lnSpc>
        <a:spcBef>
          <a:spcPts val="450"/>
        </a:spcBef>
        <a:buClr>
          <a:schemeClr val="accent2"/>
        </a:buClr>
        <a:buSzPct val="70000"/>
        <a:buFont typeface="Wingdings 3" panose="05040102010807070707" pitchFamily="18" charset="2"/>
        <a:buChar char="u"/>
        <a:defRPr sz="1400" kern="1200">
          <a:solidFill>
            <a:schemeClr val="tx1"/>
          </a:solidFill>
          <a:latin typeface="+mn-lt"/>
          <a:ea typeface="+mn-ea"/>
          <a:cs typeface="+mn-cs"/>
        </a:defRPr>
      </a:lvl6pPr>
      <a:lvl7pPr marL="0" indent="0" algn="l" defTabSz="914400" rtl="0" eaLnBrk="1" latinLnBrk="0" hangingPunct="1">
        <a:lnSpc>
          <a:spcPct val="100000"/>
        </a:lnSpc>
        <a:spcBef>
          <a:spcPts val="600"/>
        </a:spcBef>
        <a:buFont typeface="Arial" panose="020B0604020202020204" pitchFamily="34" charset="0"/>
        <a:buNone/>
        <a:defRPr sz="1000" kern="1200" baseline="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09">
          <p15:clr>
            <a:srgbClr val="F26B43"/>
          </p15:clr>
        </p15:guide>
        <p15:guide id="4" pos="7371">
          <p15:clr>
            <a:srgbClr val="F26B43"/>
          </p15:clr>
        </p15:guide>
        <p15:guide id="5" orient="horz" pos="309">
          <p15:clr>
            <a:srgbClr val="F26B43"/>
          </p15:clr>
        </p15:guide>
        <p15:guide id="6" orient="horz" pos="4011">
          <p15:clr>
            <a:srgbClr val="F26B43"/>
          </p15:clr>
        </p15:guide>
        <p15:guide id="7" orient="horz" pos="1508">
          <p15:clr>
            <a:srgbClr val="F26B43"/>
          </p15:clr>
        </p15:guide>
        <p15:guide id="8" orient="horz" pos="3702">
          <p15:clr>
            <a:srgbClr val="F26B43"/>
          </p15:clr>
        </p15:guide>
        <p15:guide id="9" orient="horz" pos="154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8.xml"/><Relationship Id="rId5" Type="http://schemas.openxmlformats.org/officeDocument/2006/relationships/image" Target="../media/image1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ww.ilo.org/wcmsp5/groups/public/---ed_protect/---soc_sec/documents/publication/wcms_869602.pdf" TargetMode="Externa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7.png"/><Relationship Id="rId4" Type="http://schemas.openxmlformats.org/officeDocument/2006/relationships/hyperlink" Target="https://www.ilo.org/wcmsp5/groups/public/---ed_norm/---ipec/documents/publication/wcms_845168.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2.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jpe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0.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jpe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6.jp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hyperlink" Target="https://www.ilo.org/wcmsp5/groups/public/---ed_norm/---ipec/documents/publication/wcms_845168.pdf" TargetMode="External"/><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p:cNvSpPr>
            <a:spLocks noGrp="1"/>
          </p:cNvSpPr>
          <p:nvPr>
            <p:ph type="title"/>
          </p:nvPr>
        </p:nvSpPr>
        <p:spPr>
          <a:xfrm>
            <a:off x="1949569" y="1397633"/>
            <a:ext cx="9864759" cy="3588435"/>
          </a:xfrm>
        </p:spPr>
        <p:txBody>
          <a:bodyPr/>
          <a:lstStyle/>
          <a:p>
            <a:pPr algn="r" rtl="1"/>
            <a:r>
              <a:rPr lang="ar-EG" sz="3200" dirty="0"/>
              <a:t>الحماية الاجتماعية كأداة أساسية للحد من عمل الأطفال: الأدلة والآثار المترتبة على السياسات</a:t>
            </a:r>
            <a:br>
              <a:rPr lang="en-GB" sz="3200" dirty="0"/>
            </a:br>
            <a:br>
              <a:rPr lang="en-GB" sz="3200" dirty="0"/>
            </a:br>
            <a:r>
              <a:rPr lang="ar-EG" sz="3200" b="0" dirty="0"/>
              <a:t>آية ج</a:t>
            </a:r>
            <a:r>
              <a:rPr lang="ar-SA" sz="3200" b="0" dirty="0"/>
              <a:t>بر</a:t>
            </a:r>
            <a:br>
              <a:rPr lang="en-GB" sz="3200" b="0" dirty="0"/>
            </a:br>
            <a:r>
              <a:rPr lang="ar-EG" sz="2400" b="0" dirty="0"/>
              <a:t>منسق مشروع وطني أول للحماية الاجتماعية</a:t>
            </a:r>
            <a:br>
              <a:rPr lang="en-GB" sz="2400" b="0" dirty="0"/>
            </a:br>
            <a:r>
              <a:rPr lang="ar-EG" sz="2400" b="0" dirty="0"/>
              <a:t>مكتب منظمة العمل الدولية في القاهرة</a:t>
            </a:r>
            <a:br>
              <a:rPr lang="en-GB" sz="2400" b="0" dirty="0"/>
            </a:br>
            <a:br>
              <a:rPr lang="en-GB" sz="2400" b="0" dirty="0"/>
            </a:br>
            <a:r>
              <a:rPr lang="ar-EG" sz="2000" b="0" dirty="0"/>
              <a:t>القاهرة، 4 ديسمبر 2025</a:t>
            </a:r>
            <a:endParaRPr lang="en-GB" sz="5400" b="0" dirty="0">
              <a:solidFill>
                <a:schemeClr val="accent5"/>
              </a:solidFill>
            </a:endParaRP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noFill/>
                <a:effectLst/>
                <a:uLnTx/>
                <a:uFillTx/>
                <a:latin typeface="Arial" panose="020B0604020202020204"/>
                <a:ea typeface="+mn-ea"/>
                <a:cs typeface="+mn-cs"/>
              </a:rPr>
              <a:t>Date: Monday / 01 / October / 2019</a:t>
            </a:r>
          </a:p>
        </p:txBody>
      </p:sp>
      <p:pic>
        <p:nvPicPr>
          <p:cNvPr id="28" name="Picture Placeholder 27"/>
          <p:cNvPicPr>
            <a:picLocks noGrp="1" noChangeAspect="1"/>
          </p:cNvPicPr>
          <p:nvPr>
            <p:ph type="pic" sz="quarter" idx="13"/>
          </p:nvPr>
        </p:nvPicPr>
        <p:blipFill rotWithShape="1">
          <a:blip r:embed="rId2" cstate="print">
            <a:extLst>
              <a:ext uri="{28A0092B-C50C-407E-A947-70E740481C1C}">
                <a14:useLocalDpi xmlns:a14="http://schemas.microsoft.com/office/drawing/2010/main" val="0"/>
              </a:ext>
            </a:extLst>
          </a:blip>
          <a:srcRect l="251" t="2165" r="21128" b="18751"/>
          <a:stretch/>
        </p:blipFill>
        <p:spPr>
          <a:xfrm flipH="1">
            <a:off x="17253" y="1111967"/>
            <a:ext cx="8555222" cy="5734050"/>
          </a:xfrm>
        </p:spPr>
      </p:pic>
      <p:pic>
        <p:nvPicPr>
          <p:cNvPr id="3" name="Picture 2" descr="A blue logo with a leaf and a symbol&#10;&#10;AI-generated content may be incorrect.">
            <a:extLst>
              <a:ext uri="{FF2B5EF4-FFF2-40B4-BE49-F238E27FC236}">
                <a16:creationId xmlns:a16="http://schemas.microsoft.com/office/drawing/2014/main" id="{FBC9FA0E-BCE9-087B-DF66-6726B163CB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538" y="310552"/>
            <a:ext cx="1597054" cy="655606"/>
          </a:xfrm>
          <a:prstGeom prst="rect">
            <a:avLst/>
          </a:prstGeom>
        </p:spPr>
      </p:pic>
    </p:spTree>
    <p:extLst>
      <p:ext uri="{BB962C8B-B14F-4D97-AF65-F5344CB8AC3E}">
        <p14:creationId xmlns:p14="http://schemas.microsoft.com/office/powerpoint/2010/main" val="35824086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C8264BD-A633-CAFD-7463-6008713CF06C}"/>
              </a:ext>
            </a:extLst>
          </p:cNvPr>
          <p:cNvSpPr>
            <a:spLocks noGrp="1"/>
          </p:cNvSpPr>
          <p:nvPr>
            <p:ph type="title"/>
          </p:nvPr>
        </p:nvSpPr>
        <p:spPr>
          <a:xfrm>
            <a:off x="6912429" y="1475704"/>
            <a:ext cx="4952319" cy="720000"/>
          </a:xfrm>
        </p:spPr>
        <p:txBody>
          <a:bodyPr/>
          <a:lstStyle/>
          <a:p>
            <a:pPr algn="r" rtl="1"/>
            <a:r>
              <a:rPr lang="ar-EG" dirty="0"/>
              <a:t>أدلة على أن الإعانات النقدية للأسرة والطفل (المشروطة وغير المشروطة) تقلل من عمل الأطفال</a:t>
            </a:r>
            <a:endParaRPr lang="en-GB" dirty="0"/>
          </a:p>
        </p:txBody>
      </p:sp>
      <p:sp>
        <p:nvSpPr>
          <p:cNvPr id="5" name="Date Placeholder 4">
            <a:extLst>
              <a:ext uri="{FF2B5EF4-FFF2-40B4-BE49-F238E27FC236}">
                <a16:creationId xmlns:a16="http://schemas.microsoft.com/office/drawing/2014/main" id="{69BECF3A-2336-10C5-38AB-D1B4846B647C}"/>
              </a:ext>
            </a:extLst>
          </p:cNvPr>
          <p:cNvSpPr>
            <a:spLocks noGrp="1"/>
          </p:cNvSpPr>
          <p:nvPr>
            <p:ph type="dt" sz="half" idx="10"/>
          </p:nvPr>
        </p:nvSpPr>
        <p:spPr/>
        <p:txBody>
          <a:bodyPr/>
          <a:lstStyle/>
          <a:p>
            <a:r>
              <a:rPr lang="en-GB"/>
              <a:t>Date: Monday / 01 / October / 2019</a:t>
            </a:r>
          </a:p>
        </p:txBody>
      </p:sp>
      <p:sp>
        <p:nvSpPr>
          <p:cNvPr id="7" name="Slide Number Placeholder 6">
            <a:extLst>
              <a:ext uri="{FF2B5EF4-FFF2-40B4-BE49-F238E27FC236}">
                <a16:creationId xmlns:a16="http://schemas.microsoft.com/office/drawing/2014/main" id="{E716845F-0516-151D-77C5-219FFA5BD346}"/>
              </a:ext>
            </a:extLst>
          </p:cNvPr>
          <p:cNvSpPr>
            <a:spLocks noGrp="1"/>
          </p:cNvSpPr>
          <p:nvPr>
            <p:ph type="sldNum" sz="quarter" idx="12"/>
          </p:nvPr>
        </p:nvSpPr>
        <p:spPr/>
        <p:txBody>
          <a:bodyPr/>
          <a:lstStyle/>
          <a:p>
            <a:fld id="{856227C0-AD57-4F9B-BAE3-EEFB0D0EE427}" type="slidenum">
              <a:rPr lang="en-GB" smtClean="0"/>
              <a:t>10</a:t>
            </a:fld>
            <a:endParaRPr lang="en-GB"/>
          </a:p>
        </p:txBody>
      </p:sp>
      <p:pic>
        <p:nvPicPr>
          <p:cNvPr id="11" name="Picture 10">
            <a:extLst>
              <a:ext uri="{FF2B5EF4-FFF2-40B4-BE49-F238E27FC236}">
                <a16:creationId xmlns:a16="http://schemas.microsoft.com/office/drawing/2014/main" id="{5E2E4D22-2C5F-2581-3DC3-BE8A31BF536B}"/>
              </a:ext>
            </a:extLst>
          </p:cNvPr>
          <p:cNvPicPr>
            <a:picLocks noChangeAspect="1"/>
          </p:cNvPicPr>
          <p:nvPr/>
        </p:nvPicPr>
        <p:blipFill>
          <a:blip r:embed="rId2"/>
          <a:stretch>
            <a:fillRect/>
          </a:stretch>
        </p:blipFill>
        <p:spPr>
          <a:xfrm>
            <a:off x="490538" y="1489940"/>
            <a:ext cx="5921465" cy="1558726"/>
          </a:xfrm>
          <a:prstGeom prst="rect">
            <a:avLst/>
          </a:prstGeom>
        </p:spPr>
      </p:pic>
      <p:pic>
        <p:nvPicPr>
          <p:cNvPr id="13" name="Picture 12">
            <a:extLst>
              <a:ext uri="{FF2B5EF4-FFF2-40B4-BE49-F238E27FC236}">
                <a16:creationId xmlns:a16="http://schemas.microsoft.com/office/drawing/2014/main" id="{2AB95197-6638-600F-8E25-B3C23946A572}"/>
              </a:ext>
            </a:extLst>
          </p:cNvPr>
          <p:cNvPicPr>
            <a:picLocks noChangeAspect="1"/>
          </p:cNvPicPr>
          <p:nvPr/>
        </p:nvPicPr>
        <p:blipFill>
          <a:blip r:embed="rId3"/>
          <a:stretch>
            <a:fillRect/>
          </a:stretch>
        </p:blipFill>
        <p:spPr>
          <a:xfrm>
            <a:off x="554085" y="3843374"/>
            <a:ext cx="5921465" cy="2704074"/>
          </a:xfrm>
          <a:prstGeom prst="rect">
            <a:avLst/>
          </a:prstGeom>
        </p:spPr>
      </p:pic>
      <p:sp>
        <p:nvSpPr>
          <p:cNvPr id="15" name="TextBox 14">
            <a:extLst>
              <a:ext uri="{FF2B5EF4-FFF2-40B4-BE49-F238E27FC236}">
                <a16:creationId xmlns:a16="http://schemas.microsoft.com/office/drawing/2014/main" id="{C0AB5725-3014-DAD6-8AD7-34ED856C2F79}"/>
              </a:ext>
            </a:extLst>
          </p:cNvPr>
          <p:cNvSpPr txBox="1"/>
          <p:nvPr/>
        </p:nvSpPr>
        <p:spPr>
          <a:xfrm>
            <a:off x="5814480" y="3273253"/>
            <a:ext cx="6096000" cy="477054"/>
          </a:xfrm>
          <a:prstGeom prst="rect">
            <a:avLst/>
          </a:prstGeom>
          <a:noFill/>
        </p:spPr>
        <p:txBody>
          <a:bodyPr wrap="square">
            <a:spAutoFit/>
          </a:bodyPr>
          <a:lstStyle/>
          <a:p>
            <a:pPr algn="r" rtl="1"/>
            <a:r>
              <a:rPr lang="ar-EG" sz="2500" b="1" dirty="0">
                <a:solidFill>
                  <a:schemeClr val="accent1"/>
                </a:solidFill>
                <a:latin typeface="+mj-lt"/>
                <a:ea typeface="+mj-ea"/>
                <a:cs typeface="+mj-cs"/>
              </a:rPr>
              <a:t>لكن التصميم مهم!</a:t>
            </a:r>
            <a:endParaRPr lang="en-GB" sz="2500" b="1" dirty="0">
              <a:solidFill>
                <a:schemeClr val="accent1"/>
              </a:solidFill>
              <a:latin typeface="+mj-lt"/>
              <a:ea typeface="+mj-ea"/>
              <a:cs typeface="+mj-cs"/>
            </a:endParaRPr>
          </a:p>
        </p:txBody>
      </p:sp>
      <p:sp>
        <p:nvSpPr>
          <p:cNvPr id="17" name="Rectangle: Rounded Corners 16">
            <a:extLst>
              <a:ext uri="{FF2B5EF4-FFF2-40B4-BE49-F238E27FC236}">
                <a16:creationId xmlns:a16="http://schemas.microsoft.com/office/drawing/2014/main" id="{4DEB3E43-BC77-A009-4193-0C852D6A47A7}"/>
              </a:ext>
            </a:extLst>
          </p:cNvPr>
          <p:cNvSpPr/>
          <p:nvPr/>
        </p:nvSpPr>
        <p:spPr>
          <a:xfrm flipH="1">
            <a:off x="7568324" y="3793970"/>
            <a:ext cx="4408714" cy="270407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lgn="r" rtl="1">
              <a:spcBef>
                <a:spcPts val="600"/>
              </a:spcBef>
              <a:buFont typeface="Arial" panose="020B0604020202020204" pitchFamily="34" charset="0"/>
              <a:buChar char="•"/>
            </a:pPr>
            <a:r>
              <a:rPr lang="ar-EG" dirty="0"/>
              <a:t>الكفاية ← حجم التحويل مهم</a:t>
            </a:r>
          </a:p>
          <a:p>
            <a:pPr marL="285750" indent="-285750" algn="r" rtl="1">
              <a:spcBef>
                <a:spcPts val="600"/>
              </a:spcBef>
              <a:buFont typeface="Arial" panose="020B0604020202020204" pitchFamily="34" charset="0"/>
              <a:buChar char="•"/>
            </a:pPr>
            <a:r>
              <a:rPr lang="ar-EG" dirty="0"/>
              <a:t>القدرة على التنبؤ ← المدفوعات المنتظمة تقلل من أساليب التكيف الضارة</a:t>
            </a:r>
          </a:p>
          <a:p>
            <a:pPr marL="285750" indent="-285750" algn="r" rtl="1">
              <a:spcBef>
                <a:spcPts val="600"/>
              </a:spcBef>
              <a:buFont typeface="Arial" panose="020B0604020202020204" pitchFamily="34" charset="0"/>
              <a:buChar char="•"/>
            </a:pPr>
            <a:r>
              <a:rPr lang="ar-EG" dirty="0"/>
              <a:t>المدة ← البرامج القصيرة لها تأثيرات ضعيفة</a:t>
            </a:r>
          </a:p>
          <a:p>
            <a:pPr marL="285750" indent="-285750" algn="r" rtl="1">
              <a:spcBef>
                <a:spcPts val="600"/>
              </a:spcBef>
              <a:buFont typeface="Arial" panose="020B0604020202020204" pitchFamily="34" charset="0"/>
              <a:buChar char="•"/>
            </a:pPr>
            <a:r>
              <a:rPr lang="ar-EG" dirty="0"/>
              <a:t>الروابط ← النظم المدرسية/الصحية</a:t>
            </a:r>
          </a:p>
          <a:p>
            <a:pPr marL="285750" indent="-285750" algn="r" rtl="1">
              <a:spcBef>
                <a:spcPts val="600"/>
              </a:spcBef>
              <a:buFont typeface="Arial" panose="020B0604020202020204" pitchFamily="34" charset="0"/>
              <a:buChar char="•"/>
            </a:pPr>
            <a:r>
              <a:rPr lang="ar-EG" dirty="0"/>
              <a:t>الشمولية مقابل الاستهداف (الشمولية = أخطاء استبعاد أقل)</a:t>
            </a:r>
            <a:endParaRPr lang="en-GB" dirty="0"/>
          </a:p>
        </p:txBody>
      </p:sp>
      <p:pic>
        <p:nvPicPr>
          <p:cNvPr id="19" name="Picture 18" descr="A red and white triangle sign with a exclamation mark&#10;&#10;AI-generated content may be incorrect.">
            <a:extLst>
              <a:ext uri="{FF2B5EF4-FFF2-40B4-BE49-F238E27FC236}">
                <a16:creationId xmlns:a16="http://schemas.microsoft.com/office/drawing/2014/main" id="{295DB6DF-B715-A739-6944-44A38639A5E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68310" y="2824078"/>
            <a:ext cx="1040556" cy="911527"/>
          </a:xfrm>
          <a:prstGeom prst="rect">
            <a:avLst/>
          </a:prstGeom>
        </p:spPr>
      </p:pic>
      <p:sp>
        <p:nvSpPr>
          <p:cNvPr id="20" name="Arrow: Right 19">
            <a:extLst>
              <a:ext uri="{FF2B5EF4-FFF2-40B4-BE49-F238E27FC236}">
                <a16:creationId xmlns:a16="http://schemas.microsoft.com/office/drawing/2014/main" id="{48A96F6D-3B25-03AB-0B88-E030BF439976}"/>
              </a:ext>
            </a:extLst>
          </p:cNvPr>
          <p:cNvSpPr/>
          <p:nvPr/>
        </p:nvSpPr>
        <p:spPr>
          <a:xfrm flipH="1">
            <a:off x="6475550" y="1766692"/>
            <a:ext cx="620168" cy="304312"/>
          </a:xfrm>
          <a:prstGeom prst="rightArrow">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rrow: Right 20">
            <a:extLst>
              <a:ext uri="{FF2B5EF4-FFF2-40B4-BE49-F238E27FC236}">
                <a16:creationId xmlns:a16="http://schemas.microsoft.com/office/drawing/2014/main" id="{A060914B-A240-12C3-CBFB-D847BDA311E1}"/>
              </a:ext>
            </a:extLst>
          </p:cNvPr>
          <p:cNvSpPr/>
          <p:nvPr/>
        </p:nvSpPr>
        <p:spPr>
          <a:xfrm flipH="1">
            <a:off x="6659508" y="5215089"/>
            <a:ext cx="620168" cy="304312"/>
          </a:xfrm>
          <a:prstGeom prst="rightArrow">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descr="A blue logo with a leaf and a symbol&#10;&#10;AI-generated content may be incorrect.">
            <a:extLst>
              <a:ext uri="{FF2B5EF4-FFF2-40B4-BE49-F238E27FC236}">
                <a16:creationId xmlns:a16="http://schemas.microsoft.com/office/drawing/2014/main" id="{7904255D-9418-EC7F-4425-812016CFD4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0538" y="310552"/>
            <a:ext cx="1597054" cy="655606"/>
          </a:xfrm>
          <a:prstGeom prst="rect">
            <a:avLst/>
          </a:prstGeom>
        </p:spPr>
      </p:pic>
      <p:graphicFrame>
        <p:nvGraphicFramePr>
          <p:cNvPr id="3" name="Table 2">
            <a:extLst>
              <a:ext uri="{FF2B5EF4-FFF2-40B4-BE49-F238E27FC236}">
                <a16:creationId xmlns:a16="http://schemas.microsoft.com/office/drawing/2014/main" id="{4699E2CB-6CE0-636A-C756-F91A70F03028}"/>
              </a:ext>
            </a:extLst>
          </p:cNvPr>
          <p:cNvGraphicFramePr>
            <a:graphicFrameLocks noGrp="1"/>
          </p:cNvGraphicFramePr>
          <p:nvPr>
            <p:extLst>
              <p:ext uri="{D42A27DB-BD31-4B8C-83A1-F6EECF244321}">
                <p14:modId xmlns:p14="http://schemas.microsoft.com/office/powerpoint/2010/main" val="3390624325"/>
              </p:ext>
            </p:extLst>
          </p:nvPr>
        </p:nvGraphicFramePr>
        <p:xfrm>
          <a:off x="322955" y="1459814"/>
          <a:ext cx="6096000" cy="1716728"/>
        </p:xfrm>
        <a:graphic>
          <a:graphicData uri="http://schemas.openxmlformats.org/drawingml/2006/table">
            <a:tbl>
              <a:tblPr firstRow="1" bandRow="1">
                <a:tableStyleId>{5C22544A-7EE6-4342-B048-85BDC9FD1C3A}</a:tableStyleId>
              </a:tblPr>
              <a:tblGrid>
                <a:gridCol w="4427853">
                  <a:extLst>
                    <a:ext uri="{9D8B030D-6E8A-4147-A177-3AD203B41FA5}">
                      <a16:colId xmlns:a16="http://schemas.microsoft.com/office/drawing/2014/main" val="726262671"/>
                    </a:ext>
                  </a:extLst>
                </a:gridCol>
                <a:gridCol w="1668147">
                  <a:extLst>
                    <a:ext uri="{9D8B030D-6E8A-4147-A177-3AD203B41FA5}">
                      <a16:colId xmlns:a16="http://schemas.microsoft.com/office/drawing/2014/main" val="1970554308"/>
                    </a:ext>
                  </a:extLst>
                </a:gridCol>
              </a:tblGrid>
              <a:tr h="436568">
                <a:tc>
                  <a:txBody>
                    <a:bodyPr/>
                    <a:lstStyle/>
                    <a:p>
                      <a:endParaRPr lang="en-US" dirty="0"/>
                    </a:p>
                  </a:txBody>
                  <a:tcPr>
                    <a:solidFill>
                      <a:schemeClr val="bg1"/>
                    </a:solidFill>
                  </a:tcPr>
                </a:tc>
                <a:tc>
                  <a:txBody>
                    <a:bodyPr/>
                    <a:lstStyle/>
                    <a:p>
                      <a:pPr marL="285750" indent="-285750" algn="r" rtl="1">
                        <a:buClr>
                          <a:srgbClr val="92EBEB"/>
                        </a:buClr>
                        <a:buFont typeface="Arial" panose="020B0604020202020204" pitchFamily="34" charset="0"/>
                        <a:buChar char="◄"/>
                      </a:pPr>
                      <a:r>
                        <a:rPr lang="ar-EG" dirty="0">
                          <a:solidFill>
                            <a:srgbClr val="92EBEB"/>
                          </a:solidFill>
                        </a:rPr>
                        <a:t>النتائج الرئيسية</a:t>
                      </a:r>
                      <a:endParaRPr lang="en-US" dirty="0">
                        <a:solidFill>
                          <a:srgbClr val="92EBEB"/>
                        </a:solidFill>
                      </a:endParaRPr>
                    </a:p>
                  </a:txBody>
                  <a:tcPr>
                    <a:lnB w="12700" cap="flat" cmpd="sng" algn="ctr">
                      <a:solidFill>
                        <a:srgbClr val="92EBEB"/>
                      </a:solidFill>
                      <a:prstDash val="solid"/>
                      <a:round/>
                      <a:headEnd type="none" w="med" len="med"/>
                      <a:tailEnd type="none" w="med" len="med"/>
                    </a:lnB>
                    <a:solidFill>
                      <a:schemeClr val="bg1"/>
                    </a:solidFill>
                  </a:tcPr>
                </a:tc>
                <a:extLst>
                  <a:ext uri="{0D108BD9-81ED-4DB2-BD59-A6C34878D82A}">
                    <a16:rowId xmlns:a16="http://schemas.microsoft.com/office/drawing/2014/main" val="3076839190"/>
                  </a:ext>
                </a:extLst>
              </a:tr>
              <a:tr h="436568">
                <a:tc gridSpan="2">
                  <a:txBody>
                    <a:bodyPr/>
                    <a:lstStyle/>
                    <a:p>
                      <a:pPr algn="r" rtl="1"/>
                      <a:r>
                        <a:rPr lang="ar-EG" dirty="0"/>
                        <a:t>تمثل الإعانات النقدية للأسرة والطفل مصدراً هاماً لضمان الدخل للأسر التي لديها أطفال، وتساهم في الحد من عمل الأطفال.</a:t>
                      </a:r>
                      <a:endParaRPr lang="en-US" dirty="0"/>
                    </a:p>
                  </a:txBody>
                  <a:tcPr>
                    <a:lnB w="12700" cap="flat" cmpd="sng" algn="ctr">
                      <a:solidFill>
                        <a:srgbClr val="92EBEB"/>
                      </a:solidFill>
                      <a:prstDash val="solid"/>
                      <a:round/>
                      <a:headEnd type="none" w="med" len="med"/>
                      <a:tailEnd type="none" w="med" len="med"/>
                    </a:lnB>
                    <a:solidFill>
                      <a:schemeClr val="bg1"/>
                    </a:solidFill>
                  </a:tcPr>
                </a:tc>
                <a:tc hMerge="1">
                  <a:txBody>
                    <a:bodyPr/>
                    <a:lstStyle/>
                    <a:p>
                      <a:endParaRPr lang="en-US" dirty="0"/>
                    </a:p>
                  </a:txBody>
                  <a:tcPr/>
                </a:tc>
                <a:extLst>
                  <a:ext uri="{0D108BD9-81ED-4DB2-BD59-A6C34878D82A}">
                    <a16:rowId xmlns:a16="http://schemas.microsoft.com/office/drawing/2014/main" val="3023420003"/>
                  </a:ext>
                </a:extLst>
              </a:tr>
              <a:tr h="436568">
                <a:tc gridSpan="2">
                  <a:txBody>
                    <a:bodyPr/>
                    <a:lstStyle/>
                    <a:p>
                      <a:pPr algn="r" rtl="1"/>
                      <a:r>
                        <a:rPr lang="ar-EG" dirty="0"/>
                        <a:t>أدت التحويلات النقدية إلى انخفاض مطرد في مشاركة الأطفال في الأعمال المدفوعة الأجر خارج الأسرة.</a:t>
                      </a:r>
                      <a:endParaRPr lang="en-US" dirty="0"/>
                    </a:p>
                  </a:txBody>
                  <a:tcPr>
                    <a:lnT w="12700" cap="flat" cmpd="sng" algn="ctr">
                      <a:solidFill>
                        <a:srgbClr val="92EBEB"/>
                      </a:solidFill>
                      <a:prstDash val="solid"/>
                      <a:round/>
                      <a:headEnd type="none" w="med" len="med"/>
                      <a:tailEnd type="none" w="med" len="med"/>
                    </a:lnT>
                    <a:lnB w="12700" cap="flat" cmpd="sng" algn="ctr">
                      <a:solidFill>
                        <a:srgbClr val="92EBEB"/>
                      </a:solidFill>
                      <a:prstDash val="solid"/>
                      <a:round/>
                      <a:headEnd type="none" w="med" len="med"/>
                      <a:tailEnd type="none" w="med" len="med"/>
                    </a:lnB>
                    <a:solidFill>
                      <a:schemeClr val="bg1"/>
                    </a:solidFill>
                  </a:tcPr>
                </a:tc>
                <a:tc hMerge="1">
                  <a:txBody>
                    <a:bodyPr/>
                    <a:lstStyle/>
                    <a:p>
                      <a:endParaRPr lang="en-US" dirty="0"/>
                    </a:p>
                  </a:txBody>
                  <a:tcPr/>
                </a:tc>
                <a:extLst>
                  <a:ext uri="{0D108BD9-81ED-4DB2-BD59-A6C34878D82A}">
                    <a16:rowId xmlns:a16="http://schemas.microsoft.com/office/drawing/2014/main" val="2874006573"/>
                  </a:ext>
                </a:extLst>
              </a:tr>
            </a:tbl>
          </a:graphicData>
        </a:graphic>
      </p:graphicFrame>
      <p:graphicFrame>
        <p:nvGraphicFramePr>
          <p:cNvPr id="6" name="Table 5">
            <a:extLst>
              <a:ext uri="{FF2B5EF4-FFF2-40B4-BE49-F238E27FC236}">
                <a16:creationId xmlns:a16="http://schemas.microsoft.com/office/drawing/2014/main" id="{2E85219B-9E1C-C12B-1ADA-E00909595A27}"/>
              </a:ext>
            </a:extLst>
          </p:cNvPr>
          <p:cNvGraphicFramePr>
            <a:graphicFrameLocks noGrp="1"/>
          </p:cNvGraphicFramePr>
          <p:nvPr>
            <p:extLst>
              <p:ext uri="{D42A27DB-BD31-4B8C-83A1-F6EECF244321}">
                <p14:modId xmlns:p14="http://schemas.microsoft.com/office/powerpoint/2010/main" val="3340509264"/>
              </p:ext>
            </p:extLst>
          </p:nvPr>
        </p:nvGraphicFramePr>
        <p:xfrm>
          <a:off x="410358" y="3892316"/>
          <a:ext cx="6096000" cy="2631128"/>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726262671"/>
                    </a:ext>
                  </a:extLst>
                </a:gridCol>
              </a:tblGrid>
              <a:tr h="436568">
                <a:tc>
                  <a:txBody>
                    <a:bodyPr/>
                    <a:lstStyle/>
                    <a:p>
                      <a:pPr marL="0" indent="0" algn="r" rtl="1">
                        <a:buClr>
                          <a:srgbClr val="92EBEB"/>
                        </a:buClr>
                        <a:buFont typeface="Arial" panose="020B0604020202020204" pitchFamily="34" charset="0"/>
                        <a:buNone/>
                      </a:pPr>
                      <a:r>
                        <a:rPr lang="ar-EG" b="0" dirty="0">
                          <a:solidFill>
                            <a:schemeClr val="tx1"/>
                          </a:solidFill>
                        </a:rPr>
                        <a:t>نظرًا لأن الأسر تستثمر جزءًا من التحويلات النقدية في أنشطة إنتاجية، فقد يؤدي ذلك إلى زيادة عمل الأطفال داخل الأسرة، بما في ذلك حالات الأعمال الخطرة.</a:t>
                      </a:r>
                      <a:endParaRPr lang="en-US" b="0" dirty="0">
                        <a:solidFill>
                          <a:schemeClr val="tx1"/>
                        </a:solidFill>
                      </a:endParaRPr>
                    </a:p>
                  </a:txBody>
                  <a:tcPr>
                    <a:lnT w="12700" cap="flat" cmpd="sng" algn="ctr">
                      <a:solidFill>
                        <a:srgbClr val="92EBEB"/>
                      </a:solidFill>
                      <a:prstDash val="solid"/>
                      <a:round/>
                      <a:headEnd type="none" w="med" len="med"/>
                      <a:tailEnd type="none" w="med" len="med"/>
                    </a:lnT>
                    <a:lnB w="12700" cap="flat" cmpd="sng" algn="ctr">
                      <a:solidFill>
                        <a:srgbClr val="92EBEB"/>
                      </a:solidFill>
                      <a:prstDash val="solid"/>
                      <a:round/>
                      <a:headEnd type="none" w="med" len="med"/>
                      <a:tailEnd type="none" w="med" len="med"/>
                    </a:lnB>
                    <a:solidFill>
                      <a:schemeClr val="bg1"/>
                    </a:solidFill>
                  </a:tcPr>
                </a:tc>
                <a:extLst>
                  <a:ext uri="{0D108BD9-81ED-4DB2-BD59-A6C34878D82A}">
                    <a16:rowId xmlns:a16="http://schemas.microsoft.com/office/drawing/2014/main" val="3076839190"/>
                  </a:ext>
                </a:extLst>
              </a:tr>
              <a:tr h="436568">
                <a:tc>
                  <a:txBody>
                    <a:bodyPr/>
                    <a:lstStyle/>
                    <a:p>
                      <a:pPr algn="r" rtl="1"/>
                      <a:r>
                        <a:rPr lang="ar-EG" dirty="0"/>
                        <a:t>الشرطية ليست شرطًا أساسيًا لفعالية الحماية الاجتماعية فيما يتعلق بعمل الأطفال.</a:t>
                      </a:r>
                      <a:endParaRPr lang="en-US" dirty="0"/>
                    </a:p>
                  </a:txBody>
                  <a:tcPr>
                    <a:lnT w="12700" cap="flat" cmpd="sng" algn="ctr">
                      <a:solidFill>
                        <a:srgbClr val="92EBEB"/>
                      </a:solidFill>
                      <a:prstDash val="solid"/>
                      <a:round/>
                      <a:headEnd type="none" w="med" len="med"/>
                      <a:tailEnd type="none" w="med" len="med"/>
                    </a:lnT>
                    <a:lnB w="12700" cap="flat" cmpd="sng" algn="ctr">
                      <a:solidFill>
                        <a:srgbClr val="92EBEB"/>
                      </a:solidFill>
                      <a:prstDash val="solid"/>
                      <a:round/>
                      <a:headEnd type="none" w="med" len="med"/>
                      <a:tailEnd type="none" w="med" len="med"/>
                    </a:lnB>
                    <a:solidFill>
                      <a:schemeClr val="bg1"/>
                    </a:solidFill>
                  </a:tcPr>
                </a:tc>
                <a:extLst>
                  <a:ext uri="{0D108BD9-81ED-4DB2-BD59-A6C34878D82A}">
                    <a16:rowId xmlns:a16="http://schemas.microsoft.com/office/drawing/2014/main" val="3023420003"/>
                  </a:ext>
                </a:extLst>
              </a:tr>
              <a:tr h="320040">
                <a:tc>
                  <a:txBody>
                    <a:bodyPr/>
                    <a:lstStyle/>
                    <a:p>
                      <a:pPr algn="r" rtl="1"/>
                      <a:r>
                        <a:rPr lang="ar-EG" dirty="0"/>
                        <a:t>بل إن فعالية التحويلات النقدية في الحد من عمل الأطفال ترتبط بحجم التحويلات ومدتها وانتظام المدفوعات.</a:t>
                      </a:r>
                      <a:endParaRPr lang="en-US" dirty="0"/>
                    </a:p>
                  </a:txBody>
                  <a:tcPr>
                    <a:lnT w="12700" cap="flat" cmpd="sng" algn="ctr">
                      <a:solidFill>
                        <a:srgbClr val="92EBEB"/>
                      </a:solidFill>
                      <a:prstDash val="solid"/>
                      <a:round/>
                      <a:headEnd type="none" w="med" len="med"/>
                      <a:tailEnd type="none" w="med" len="med"/>
                    </a:lnT>
                    <a:lnB w="12700" cap="flat" cmpd="sng" algn="ctr">
                      <a:solidFill>
                        <a:srgbClr val="92EBEB"/>
                      </a:solidFill>
                      <a:prstDash val="solid"/>
                      <a:round/>
                      <a:headEnd type="none" w="med" len="med"/>
                      <a:tailEnd type="none" w="med" len="med"/>
                    </a:lnB>
                    <a:solidFill>
                      <a:schemeClr val="bg1"/>
                    </a:solidFill>
                  </a:tcPr>
                </a:tc>
                <a:extLst>
                  <a:ext uri="{0D108BD9-81ED-4DB2-BD59-A6C34878D82A}">
                    <a16:rowId xmlns:a16="http://schemas.microsoft.com/office/drawing/2014/main" val="2874006573"/>
                  </a:ext>
                </a:extLst>
              </a:tr>
              <a:tr h="320040">
                <a:tc>
                  <a:txBody>
                    <a:bodyPr/>
                    <a:lstStyle/>
                    <a:p>
                      <a:pPr algn="r" rtl="1"/>
                      <a:r>
                        <a:rPr lang="ar-EG" dirty="0"/>
                        <a:t>تشير الأدلة المحدودة المتعلقة بأسوأ أشكال عمل الأطفال إلى أنه إذا كان حجم التحويلات كافياً وتم تقديمها بشكل مستدام على مدار الوقت، فإن التحويلات النقدية يمكن أن تقلل أيضاً من أسوأ أشكال عمل الأطفال.</a:t>
                      </a:r>
                      <a:endParaRPr lang="en-US" dirty="0"/>
                    </a:p>
                  </a:txBody>
                  <a:tcPr>
                    <a:lnT w="12700" cap="flat" cmpd="sng" algn="ctr">
                      <a:solidFill>
                        <a:srgbClr val="92EBEB"/>
                      </a:solidFill>
                      <a:prstDash val="solid"/>
                      <a:round/>
                      <a:headEnd type="none" w="med" len="med"/>
                      <a:tailEnd type="none" w="med" len="med"/>
                    </a:lnT>
                    <a:lnB w="12700" cap="flat" cmpd="sng" algn="ctr">
                      <a:solidFill>
                        <a:srgbClr val="92EBEB"/>
                      </a:solidFill>
                      <a:prstDash val="solid"/>
                      <a:round/>
                      <a:headEnd type="none" w="med" len="med"/>
                      <a:tailEnd type="none" w="med" len="med"/>
                    </a:lnB>
                    <a:solidFill>
                      <a:schemeClr val="bg1"/>
                    </a:solidFill>
                  </a:tcPr>
                </a:tc>
                <a:extLst>
                  <a:ext uri="{0D108BD9-81ED-4DB2-BD59-A6C34878D82A}">
                    <a16:rowId xmlns:a16="http://schemas.microsoft.com/office/drawing/2014/main" val="2678824240"/>
                  </a:ext>
                </a:extLst>
              </a:tr>
            </a:tbl>
          </a:graphicData>
        </a:graphic>
      </p:graphicFrame>
    </p:spTree>
    <p:extLst>
      <p:ext uri="{BB962C8B-B14F-4D97-AF65-F5344CB8AC3E}">
        <p14:creationId xmlns:p14="http://schemas.microsoft.com/office/powerpoint/2010/main" val="913766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D834756-D97B-87BB-D468-896843DED7CF}"/>
              </a:ext>
            </a:extLst>
          </p:cNvPr>
          <p:cNvSpPr>
            <a:spLocks noGrp="1"/>
          </p:cNvSpPr>
          <p:nvPr>
            <p:ph type="title"/>
          </p:nvPr>
        </p:nvSpPr>
        <p:spPr/>
        <p:txBody>
          <a:bodyPr/>
          <a:lstStyle/>
          <a:p>
            <a:pPr algn="r" rtl="1"/>
            <a:r>
              <a:rPr lang="ar-EG" dirty="0"/>
              <a:t>الأدلة. إعانات الأطفال ضرورية ولكنها غير كافية. والحماية الاجتماعية ضرورية طوال دورة الحياة لمكافحة عمل الأطفال.</a:t>
            </a:r>
            <a:endParaRPr lang="en-GB" dirty="0"/>
          </a:p>
        </p:txBody>
      </p:sp>
      <p:sp>
        <p:nvSpPr>
          <p:cNvPr id="5" name="Date Placeholder 4">
            <a:extLst>
              <a:ext uri="{FF2B5EF4-FFF2-40B4-BE49-F238E27FC236}">
                <a16:creationId xmlns:a16="http://schemas.microsoft.com/office/drawing/2014/main" id="{BA9CED66-5F3F-6B62-19EE-B21FC8EC6E0F}"/>
              </a:ext>
            </a:extLst>
          </p:cNvPr>
          <p:cNvSpPr>
            <a:spLocks noGrp="1"/>
          </p:cNvSpPr>
          <p:nvPr>
            <p:ph type="dt" sz="half" idx="10"/>
          </p:nvPr>
        </p:nvSpPr>
        <p:spPr/>
        <p:txBody>
          <a:bodyPr/>
          <a:lstStyle/>
          <a:p>
            <a:r>
              <a:rPr lang="en-GB"/>
              <a:t>Date: Monday / 01 / October / 2019</a:t>
            </a:r>
          </a:p>
        </p:txBody>
      </p:sp>
      <p:sp>
        <p:nvSpPr>
          <p:cNvPr id="7" name="Slide Number Placeholder 6">
            <a:extLst>
              <a:ext uri="{FF2B5EF4-FFF2-40B4-BE49-F238E27FC236}">
                <a16:creationId xmlns:a16="http://schemas.microsoft.com/office/drawing/2014/main" id="{B33BF2B2-D783-F290-A0D9-33315E15D721}"/>
              </a:ext>
            </a:extLst>
          </p:cNvPr>
          <p:cNvSpPr>
            <a:spLocks noGrp="1"/>
          </p:cNvSpPr>
          <p:nvPr>
            <p:ph type="sldNum" sz="quarter" idx="12"/>
          </p:nvPr>
        </p:nvSpPr>
        <p:spPr/>
        <p:txBody>
          <a:bodyPr/>
          <a:lstStyle/>
          <a:p>
            <a:fld id="{856227C0-AD57-4F9B-BAE3-EEFB0D0EE427}" type="slidenum">
              <a:rPr lang="en-GB" smtClean="0"/>
              <a:t>11</a:t>
            </a:fld>
            <a:endParaRPr lang="en-GB"/>
          </a:p>
        </p:txBody>
      </p:sp>
      <p:sp>
        <p:nvSpPr>
          <p:cNvPr id="10" name="Rectangle: Rounded Corners 9">
            <a:extLst>
              <a:ext uri="{FF2B5EF4-FFF2-40B4-BE49-F238E27FC236}">
                <a16:creationId xmlns:a16="http://schemas.microsoft.com/office/drawing/2014/main" id="{8909F532-779D-EF5E-8B8E-C6486D308F32}"/>
              </a:ext>
            </a:extLst>
          </p:cNvPr>
          <p:cNvSpPr/>
          <p:nvPr/>
        </p:nvSpPr>
        <p:spPr>
          <a:xfrm>
            <a:off x="203567" y="2334762"/>
            <a:ext cx="2144485" cy="51162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EG" dirty="0"/>
              <a:t>إعانات البطالة</a:t>
            </a:r>
            <a:endParaRPr lang="en-GB" dirty="0"/>
          </a:p>
        </p:txBody>
      </p:sp>
      <p:sp>
        <p:nvSpPr>
          <p:cNvPr id="11" name="Rectangle: Rounded Corners 10">
            <a:extLst>
              <a:ext uri="{FF2B5EF4-FFF2-40B4-BE49-F238E27FC236}">
                <a16:creationId xmlns:a16="http://schemas.microsoft.com/office/drawing/2014/main" id="{91D17219-6122-FF28-7051-9D1C6D5E3778}"/>
              </a:ext>
            </a:extLst>
          </p:cNvPr>
          <p:cNvSpPr/>
          <p:nvPr/>
        </p:nvSpPr>
        <p:spPr>
          <a:xfrm>
            <a:off x="9395226" y="2334762"/>
            <a:ext cx="2144485" cy="51162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EG" dirty="0"/>
              <a:t>الحماية الاجتماعية الصحية</a:t>
            </a:r>
            <a:endParaRPr lang="en-GB" dirty="0"/>
          </a:p>
        </p:txBody>
      </p:sp>
      <p:sp>
        <p:nvSpPr>
          <p:cNvPr id="12" name="Rectangle: Rounded Corners 11">
            <a:extLst>
              <a:ext uri="{FF2B5EF4-FFF2-40B4-BE49-F238E27FC236}">
                <a16:creationId xmlns:a16="http://schemas.microsoft.com/office/drawing/2014/main" id="{0E5A002D-C96E-36D8-1673-92BB3646D255}"/>
              </a:ext>
            </a:extLst>
          </p:cNvPr>
          <p:cNvSpPr/>
          <p:nvPr/>
        </p:nvSpPr>
        <p:spPr>
          <a:xfrm>
            <a:off x="2519626" y="2334762"/>
            <a:ext cx="2144485" cy="51162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EG" dirty="0"/>
              <a:t>إعانات العجز</a:t>
            </a:r>
            <a:endParaRPr lang="en-GB" dirty="0"/>
          </a:p>
        </p:txBody>
      </p:sp>
      <p:sp>
        <p:nvSpPr>
          <p:cNvPr id="13" name="Rectangle: Rounded Corners 12">
            <a:extLst>
              <a:ext uri="{FF2B5EF4-FFF2-40B4-BE49-F238E27FC236}">
                <a16:creationId xmlns:a16="http://schemas.microsoft.com/office/drawing/2014/main" id="{667D9E6A-0F62-4308-6B3F-36F442A0B177}"/>
              </a:ext>
            </a:extLst>
          </p:cNvPr>
          <p:cNvSpPr/>
          <p:nvPr/>
        </p:nvSpPr>
        <p:spPr>
          <a:xfrm>
            <a:off x="4824221" y="2334762"/>
            <a:ext cx="2144485" cy="51162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EG" dirty="0"/>
              <a:t>الأمومة</a:t>
            </a:r>
            <a:endParaRPr lang="en-GB" dirty="0"/>
          </a:p>
        </p:txBody>
      </p:sp>
      <p:sp>
        <p:nvSpPr>
          <p:cNvPr id="14" name="Rectangle: Rounded Corners 13">
            <a:extLst>
              <a:ext uri="{FF2B5EF4-FFF2-40B4-BE49-F238E27FC236}">
                <a16:creationId xmlns:a16="http://schemas.microsoft.com/office/drawing/2014/main" id="{0EA0B8F6-63AA-6AB4-120C-F84739E625E6}"/>
              </a:ext>
            </a:extLst>
          </p:cNvPr>
          <p:cNvSpPr/>
          <p:nvPr/>
        </p:nvSpPr>
        <p:spPr>
          <a:xfrm>
            <a:off x="7135421" y="2334762"/>
            <a:ext cx="2144485" cy="51162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EG" dirty="0"/>
              <a:t>معاشات الشيخوخة</a:t>
            </a:r>
            <a:endParaRPr lang="en-GB" dirty="0"/>
          </a:p>
        </p:txBody>
      </p:sp>
      <p:sp>
        <p:nvSpPr>
          <p:cNvPr id="15" name="Rectangle: Rounded Corners 14">
            <a:extLst>
              <a:ext uri="{FF2B5EF4-FFF2-40B4-BE49-F238E27FC236}">
                <a16:creationId xmlns:a16="http://schemas.microsoft.com/office/drawing/2014/main" id="{B324C024-97EE-DC65-70D1-EEF0F74A5B39}"/>
              </a:ext>
            </a:extLst>
          </p:cNvPr>
          <p:cNvSpPr/>
          <p:nvPr/>
        </p:nvSpPr>
        <p:spPr>
          <a:xfrm>
            <a:off x="179920" y="2903272"/>
            <a:ext cx="2144485" cy="1360715"/>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EG" sz="1600" dirty="0"/>
              <a:t>تقلل من حاجة الأطفال إلى سد فجوات الدخل عندما يفقد البالغون وظائفهم ودخلهم</a:t>
            </a:r>
            <a:endParaRPr lang="en-GB" dirty="0"/>
          </a:p>
        </p:txBody>
      </p:sp>
      <p:sp>
        <p:nvSpPr>
          <p:cNvPr id="16" name="Rectangle: Rounded Corners 15">
            <a:extLst>
              <a:ext uri="{FF2B5EF4-FFF2-40B4-BE49-F238E27FC236}">
                <a16:creationId xmlns:a16="http://schemas.microsoft.com/office/drawing/2014/main" id="{F90C4D73-81AD-D50A-5C91-C944A647F621}"/>
              </a:ext>
            </a:extLst>
          </p:cNvPr>
          <p:cNvSpPr/>
          <p:nvPr/>
        </p:nvSpPr>
        <p:spPr>
          <a:xfrm>
            <a:off x="187266" y="4322854"/>
            <a:ext cx="2144485" cy="2002971"/>
          </a:xfrm>
          <a:prstGeom prst="roundRect">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EG" dirty="0">
                <a:solidFill>
                  <a:schemeClr val="tx1"/>
                </a:solidFill>
              </a:rPr>
              <a:t>أدلة على أن إعانات البطالة تقلل من الفقر والضعف</a:t>
            </a:r>
            <a:endParaRPr lang="en-GB" dirty="0"/>
          </a:p>
        </p:txBody>
      </p:sp>
      <p:sp>
        <p:nvSpPr>
          <p:cNvPr id="17" name="Rectangle: Rounded Corners 16">
            <a:extLst>
              <a:ext uri="{FF2B5EF4-FFF2-40B4-BE49-F238E27FC236}">
                <a16:creationId xmlns:a16="http://schemas.microsoft.com/office/drawing/2014/main" id="{8072C2A8-594B-B29A-368C-48981FD29DB3}"/>
              </a:ext>
            </a:extLst>
          </p:cNvPr>
          <p:cNvSpPr/>
          <p:nvPr/>
        </p:nvSpPr>
        <p:spPr>
          <a:xfrm>
            <a:off x="9390122" y="2903271"/>
            <a:ext cx="2144485" cy="1360715"/>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EG" sz="1400" dirty="0"/>
              <a:t>يمنع الإنفاق الصحي الكارثي ← تقليل الحاجة إلى عمل الأطفال</a:t>
            </a:r>
            <a:endParaRPr lang="en-GB" sz="1600" dirty="0"/>
          </a:p>
        </p:txBody>
      </p:sp>
      <p:sp>
        <p:nvSpPr>
          <p:cNvPr id="18" name="Rectangle: Rounded Corners 17">
            <a:extLst>
              <a:ext uri="{FF2B5EF4-FFF2-40B4-BE49-F238E27FC236}">
                <a16:creationId xmlns:a16="http://schemas.microsoft.com/office/drawing/2014/main" id="{1FFA54A0-388F-321D-2A6F-1BF0622396E3}"/>
              </a:ext>
            </a:extLst>
          </p:cNvPr>
          <p:cNvSpPr/>
          <p:nvPr/>
        </p:nvSpPr>
        <p:spPr>
          <a:xfrm>
            <a:off x="2499104" y="2903271"/>
            <a:ext cx="2144485" cy="1360715"/>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EG" sz="1400" dirty="0"/>
              <a:t>تقليل أوجه الضعف من خلال تعويض التكاليف المرتفعة المتعلقة بالإعاقة ← تقليل الحاجة إلى عمل الأطفال.</a:t>
            </a:r>
            <a:endParaRPr lang="en-GB" dirty="0"/>
          </a:p>
        </p:txBody>
      </p:sp>
      <p:sp>
        <p:nvSpPr>
          <p:cNvPr id="19" name="Rectangle: Rounded Corners 18">
            <a:extLst>
              <a:ext uri="{FF2B5EF4-FFF2-40B4-BE49-F238E27FC236}">
                <a16:creationId xmlns:a16="http://schemas.microsoft.com/office/drawing/2014/main" id="{DAB27443-42D6-E237-2591-4C3FDCFBFE4D}"/>
              </a:ext>
            </a:extLst>
          </p:cNvPr>
          <p:cNvSpPr/>
          <p:nvPr/>
        </p:nvSpPr>
        <p:spPr>
          <a:xfrm>
            <a:off x="4824220" y="2903271"/>
            <a:ext cx="2144485" cy="1360715"/>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EG" sz="1600" dirty="0"/>
              <a:t>يؤدي منع فقدان الدخل أثناء إجازة الأمومة ← إلى تقليل الحاجة إلى عمل الأطفال.</a:t>
            </a:r>
            <a:endParaRPr lang="en-GB" dirty="0"/>
          </a:p>
        </p:txBody>
      </p:sp>
      <p:sp>
        <p:nvSpPr>
          <p:cNvPr id="20" name="Rectangle: Rounded Corners 19">
            <a:extLst>
              <a:ext uri="{FF2B5EF4-FFF2-40B4-BE49-F238E27FC236}">
                <a16:creationId xmlns:a16="http://schemas.microsoft.com/office/drawing/2014/main" id="{0398F94C-36B8-E702-F67E-92C4983A395D}"/>
              </a:ext>
            </a:extLst>
          </p:cNvPr>
          <p:cNvSpPr/>
          <p:nvPr/>
        </p:nvSpPr>
        <p:spPr>
          <a:xfrm>
            <a:off x="7109723" y="2903271"/>
            <a:ext cx="2144485" cy="1360715"/>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EG" sz="1400" dirty="0"/>
              <a:t>تحقق الاستقرار للأسر متعددة الأجيال ← تقلل من عمل الأطفال وتحسن معرفة القراءة والكتابة لدى الأطفال ووتظيد من نسبة الالتحاق بالمدارس.</a:t>
            </a:r>
            <a:endParaRPr lang="en-GB" dirty="0"/>
          </a:p>
        </p:txBody>
      </p:sp>
      <p:sp>
        <p:nvSpPr>
          <p:cNvPr id="21" name="TextBox 20">
            <a:extLst>
              <a:ext uri="{FF2B5EF4-FFF2-40B4-BE49-F238E27FC236}">
                <a16:creationId xmlns:a16="http://schemas.microsoft.com/office/drawing/2014/main" id="{ED74F4F7-5253-4731-C657-5C0FC4888D41}"/>
              </a:ext>
            </a:extLst>
          </p:cNvPr>
          <p:cNvSpPr txBox="1"/>
          <p:nvPr/>
        </p:nvSpPr>
        <p:spPr>
          <a:xfrm rot="16200000">
            <a:off x="11167671" y="3302498"/>
            <a:ext cx="1436914" cy="369332"/>
          </a:xfrm>
          <a:prstGeom prst="rect">
            <a:avLst/>
          </a:prstGeom>
          <a:noFill/>
        </p:spPr>
        <p:txBody>
          <a:bodyPr wrap="square" rtlCol="0">
            <a:spAutoFit/>
          </a:bodyPr>
          <a:lstStyle/>
          <a:p>
            <a:r>
              <a:rPr lang="ar-EG" dirty="0"/>
              <a:t>الأساس المنطقي</a:t>
            </a:r>
            <a:endParaRPr lang="en-GB" dirty="0"/>
          </a:p>
        </p:txBody>
      </p:sp>
      <p:sp>
        <p:nvSpPr>
          <p:cNvPr id="22" name="TextBox 21">
            <a:extLst>
              <a:ext uri="{FF2B5EF4-FFF2-40B4-BE49-F238E27FC236}">
                <a16:creationId xmlns:a16="http://schemas.microsoft.com/office/drawing/2014/main" id="{C79B7DBD-3B64-F120-8E9D-A190971DA279}"/>
              </a:ext>
            </a:extLst>
          </p:cNvPr>
          <p:cNvSpPr txBox="1"/>
          <p:nvPr/>
        </p:nvSpPr>
        <p:spPr>
          <a:xfrm rot="16200000">
            <a:off x="11156777" y="5080063"/>
            <a:ext cx="1436914" cy="369332"/>
          </a:xfrm>
          <a:prstGeom prst="rect">
            <a:avLst/>
          </a:prstGeom>
          <a:noFill/>
        </p:spPr>
        <p:txBody>
          <a:bodyPr wrap="square" rtlCol="0">
            <a:spAutoFit/>
          </a:bodyPr>
          <a:lstStyle/>
          <a:p>
            <a:pPr algn="ctr"/>
            <a:r>
              <a:rPr lang="ar-EG" dirty="0"/>
              <a:t>الأدلة</a:t>
            </a:r>
            <a:endParaRPr lang="en-GB" dirty="0"/>
          </a:p>
        </p:txBody>
      </p:sp>
      <p:sp>
        <p:nvSpPr>
          <p:cNvPr id="23" name="Rectangle: Rounded Corners 22">
            <a:extLst>
              <a:ext uri="{FF2B5EF4-FFF2-40B4-BE49-F238E27FC236}">
                <a16:creationId xmlns:a16="http://schemas.microsoft.com/office/drawing/2014/main" id="{A4371999-770A-C778-4277-458065A8AACD}"/>
              </a:ext>
            </a:extLst>
          </p:cNvPr>
          <p:cNvSpPr/>
          <p:nvPr/>
        </p:nvSpPr>
        <p:spPr>
          <a:xfrm>
            <a:off x="9432982" y="4320867"/>
            <a:ext cx="2144485" cy="2002971"/>
          </a:xfrm>
          <a:prstGeom prst="roundRect">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EG" dirty="0">
                <a:solidFill>
                  <a:schemeClr val="tx1"/>
                </a:solidFill>
              </a:rPr>
              <a:t>أدلة متسقة على أن الحماية الصحية الاجتماعية تقلل من عمل الأطفال - بعد أو في حالة عدم وجود صدمات صحية</a:t>
            </a:r>
            <a:endParaRPr lang="en-GB" dirty="0"/>
          </a:p>
        </p:txBody>
      </p:sp>
      <p:sp>
        <p:nvSpPr>
          <p:cNvPr id="24" name="Rectangle: Rounded Corners 23">
            <a:extLst>
              <a:ext uri="{FF2B5EF4-FFF2-40B4-BE49-F238E27FC236}">
                <a16:creationId xmlns:a16="http://schemas.microsoft.com/office/drawing/2014/main" id="{20385EE9-C40A-2D5D-869B-BE60D52DB16F}"/>
              </a:ext>
            </a:extLst>
          </p:cNvPr>
          <p:cNvSpPr/>
          <p:nvPr/>
        </p:nvSpPr>
        <p:spPr>
          <a:xfrm>
            <a:off x="4837858" y="4320867"/>
            <a:ext cx="2144485" cy="2002971"/>
          </a:xfrm>
          <a:prstGeom prst="roundRect">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EG" sz="1600" dirty="0">
                <a:solidFill>
                  <a:schemeClr val="tx1"/>
                </a:solidFill>
              </a:rPr>
              <a:t>أدلة على الصلة بين مزايا الأمومة والنتائج التعليمية طويلة الأجل للأطفال</a:t>
            </a:r>
            <a:endParaRPr lang="en-GB" sz="1600" dirty="0"/>
          </a:p>
        </p:txBody>
      </p:sp>
      <p:sp>
        <p:nvSpPr>
          <p:cNvPr id="25" name="Rectangle: Rounded Corners 24">
            <a:extLst>
              <a:ext uri="{FF2B5EF4-FFF2-40B4-BE49-F238E27FC236}">
                <a16:creationId xmlns:a16="http://schemas.microsoft.com/office/drawing/2014/main" id="{CD4A8AC5-569C-66A3-52EA-21DB11ECE1B0}"/>
              </a:ext>
            </a:extLst>
          </p:cNvPr>
          <p:cNvSpPr/>
          <p:nvPr/>
        </p:nvSpPr>
        <p:spPr>
          <a:xfrm>
            <a:off x="2489127" y="4320867"/>
            <a:ext cx="2144485" cy="2002971"/>
          </a:xfrm>
          <a:prstGeom prst="roundRect">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EG" sz="1600" dirty="0">
                <a:solidFill>
                  <a:schemeClr val="tx1"/>
                </a:solidFill>
              </a:rPr>
              <a:t>أدلة على أن استحقاقات الإعاقة تقلل من الفقر وأوجه الضعف</a:t>
            </a:r>
            <a:endParaRPr lang="en-GB" sz="1600" dirty="0"/>
          </a:p>
        </p:txBody>
      </p:sp>
      <p:sp>
        <p:nvSpPr>
          <p:cNvPr id="26" name="Rectangle: Rounded Corners 25">
            <a:extLst>
              <a:ext uri="{FF2B5EF4-FFF2-40B4-BE49-F238E27FC236}">
                <a16:creationId xmlns:a16="http://schemas.microsoft.com/office/drawing/2014/main" id="{8DAEE670-45FB-5994-8D46-C3B950E3890F}"/>
              </a:ext>
            </a:extLst>
          </p:cNvPr>
          <p:cNvSpPr/>
          <p:nvPr/>
        </p:nvSpPr>
        <p:spPr>
          <a:xfrm>
            <a:off x="7135420" y="4320867"/>
            <a:ext cx="2144485" cy="2002971"/>
          </a:xfrm>
          <a:prstGeom prst="roundRect">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EG" sz="1600" dirty="0">
                <a:solidFill>
                  <a:schemeClr val="tx1"/>
                </a:solidFill>
              </a:rPr>
              <a:t>أدلة على أن معاشات الشيخوخة</a:t>
            </a:r>
          </a:p>
          <a:p>
            <a:pPr marL="285750" indent="-285750" algn="ctr" rtl="1">
              <a:buFont typeface="Wingdings" panose="05000000000000000000" pitchFamily="2" charset="2"/>
              <a:buChar char="ü"/>
              <a:tabLst>
                <a:tab pos="1663700" algn="l"/>
              </a:tabLst>
            </a:pPr>
            <a:r>
              <a:rPr lang="ar-EG" sz="1600" dirty="0">
                <a:solidFill>
                  <a:schemeClr val="tx1"/>
                </a:solidFill>
              </a:rPr>
              <a:t>تقلل من عمل الأطفال</a:t>
            </a:r>
          </a:p>
          <a:p>
            <a:pPr marL="285750" indent="-285750" algn="ctr" rtl="1">
              <a:buFont typeface="Wingdings" panose="05000000000000000000" pitchFamily="2" charset="2"/>
              <a:buChar char="ü"/>
            </a:pPr>
            <a:r>
              <a:rPr lang="ar-EG" sz="1600" dirty="0">
                <a:solidFill>
                  <a:schemeClr val="tx1"/>
                </a:solidFill>
              </a:rPr>
              <a:t>تؤدي إلى زيادة الالتحاق بالمدارس</a:t>
            </a:r>
            <a:endParaRPr lang="en-GB" sz="1600" dirty="0"/>
          </a:p>
        </p:txBody>
      </p:sp>
      <p:sp>
        <p:nvSpPr>
          <p:cNvPr id="29" name="Arrow: Left-Right 28">
            <a:extLst>
              <a:ext uri="{FF2B5EF4-FFF2-40B4-BE49-F238E27FC236}">
                <a16:creationId xmlns:a16="http://schemas.microsoft.com/office/drawing/2014/main" id="{8F1AFDC0-07A6-02DE-135D-1D72FD2E412C}"/>
              </a:ext>
            </a:extLst>
          </p:cNvPr>
          <p:cNvSpPr/>
          <p:nvPr/>
        </p:nvSpPr>
        <p:spPr>
          <a:xfrm>
            <a:off x="303450" y="6356835"/>
            <a:ext cx="6336331" cy="511628"/>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EG" dirty="0"/>
              <a:t>لكن الدراسات حول عمل الأطفال غير متوفرة</a:t>
            </a:r>
            <a:endParaRPr lang="en-GB" dirty="0"/>
          </a:p>
        </p:txBody>
      </p:sp>
      <p:pic>
        <p:nvPicPr>
          <p:cNvPr id="2" name="Picture 1" descr="A blue logo with a leaf and a symbol&#10;&#10;AI-generated content may be incorrect.">
            <a:extLst>
              <a:ext uri="{FF2B5EF4-FFF2-40B4-BE49-F238E27FC236}">
                <a16:creationId xmlns:a16="http://schemas.microsoft.com/office/drawing/2014/main" id="{ECE53891-3B4E-2A12-039B-9B1EB248AB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538" y="310552"/>
            <a:ext cx="1597054" cy="655606"/>
          </a:xfrm>
          <a:prstGeom prst="rect">
            <a:avLst/>
          </a:prstGeom>
        </p:spPr>
      </p:pic>
    </p:spTree>
    <p:extLst>
      <p:ext uri="{BB962C8B-B14F-4D97-AF65-F5344CB8AC3E}">
        <p14:creationId xmlns:p14="http://schemas.microsoft.com/office/powerpoint/2010/main" val="3160332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67FBB-6406-C385-4853-976B9AA0E2E5}"/>
              </a:ext>
            </a:extLst>
          </p:cNvPr>
          <p:cNvSpPr>
            <a:spLocks noGrp="1"/>
          </p:cNvSpPr>
          <p:nvPr>
            <p:ph type="title"/>
          </p:nvPr>
        </p:nvSpPr>
        <p:spPr>
          <a:xfrm>
            <a:off x="5983820" y="1394794"/>
            <a:ext cx="5717642" cy="818229"/>
          </a:xfrm>
        </p:spPr>
        <p:txBody>
          <a:bodyPr/>
          <a:lstStyle/>
          <a:p>
            <a:pPr algn="r" rtl="1"/>
            <a:r>
              <a:rPr lang="ar-EG" dirty="0"/>
              <a:t>ما هي الخطوة التالية في مجال الحماية الاجتماعية وعمل الأطفال؟</a:t>
            </a:r>
            <a:endParaRPr lang="en-GB" dirty="0"/>
          </a:p>
        </p:txBody>
      </p:sp>
      <p:sp>
        <p:nvSpPr>
          <p:cNvPr id="4" name="Date Placeholder 3">
            <a:extLst>
              <a:ext uri="{FF2B5EF4-FFF2-40B4-BE49-F238E27FC236}">
                <a16:creationId xmlns:a16="http://schemas.microsoft.com/office/drawing/2014/main" id="{2EBF0CA4-2E5A-05D5-24BD-0736536BB7E1}"/>
              </a:ext>
            </a:extLst>
          </p:cNvPr>
          <p:cNvSpPr>
            <a:spLocks noGrp="1"/>
          </p:cNvSpPr>
          <p:nvPr>
            <p:ph type="dt" sz="half" idx="10"/>
          </p:nvPr>
        </p:nvSpPr>
        <p:spPr/>
        <p:txBody>
          <a:bodyPr/>
          <a:lstStyle/>
          <a:p>
            <a:r>
              <a:rPr lang="en-GB"/>
              <a:t>Date: Monday / 01 / October / 2019</a:t>
            </a:r>
          </a:p>
        </p:txBody>
      </p:sp>
      <p:sp>
        <p:nvSpPr>
          <p:cNvPr id="6" name="Slide Number Placeholder 5">
            <a:extLst>
              <a:ext uri="{FF2B5EF4-FFF2-40B4-BE49-F238E27FC236}">
                <a16:creationId xmlns:a16="http://schemas.microsoft.com/office/drawing/2014/main" id="{2CF9873E-5570-0338-6F14-9028A6201A1B}"/>
              </a:ext>
            </a:extLst>
          </p:cNvPr>
          <p:cNvSpPr>
            <a:spLocks noGrp="1"/>
          </p:cNvSpPr>
          <p:nvPr>
            <p:ph type="sldNum" sz="quarter" idx="12"/>
          </p:nvPr>
        </p:nvSpPr>
        <p:spPr/>
        <p:txBody>
          <a:bodyPr/>
          <a:lstStyle/>
          <a:p>
            <a:fld id="{856227C0-AD57-4F9B-BAE3-EEFB0D0EE427}" type="slidenum">
              <a:rPr lang="en-GB" smtClean="0"/>
              <a:t>12</a:t>
            </a:fld>
            <a:endParaRPr lang="en-GB"/>
          </a:p>
        </p:txBody>
      </p:sp>
      <p:sp>
        <p:nvSpPr>
          <p:cNvPr id="10" name="Rectangle 2">
            <a:extLst>
              <a:ext uri="{FF2B5EF4-FFF2-40B4-BE49-F238E27FC236}">
                <a16:creationId xmlns:a16="http://schemas.microsoft.com/office/drawing/2014/main" id="{8900B94F-8009-BDDC-44A4-24549DD9B0F8}"/>
              </a:ext>
            </a:extLst>
          </p:cNvPr>
          <p:cNvSpPr>
            <a:spLocks noGrp="1" noChangeArrowheads="1"/>
          </p:cNvSpPr>
          <p:nvPr>
            <p:ph idx="1"/>
          </p:nvPr>
        </p:nvSpPr>
        <p:spPr bwMode="auto">
          <a:xfrm>
            <a:off x="6430590" y="2656826"/>
            <a:ext cx="5270874" cy="3216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r" rtl="1">
              <a:buNone/>
            </a:pPr>
            <a:br>
              <a:rPr kumimoji="0" lang="en-US" altLang="en-US" sz="1800" b="0" i="0" u="none" strike="noStrike" cap="none" normalizeH="0" baseline="0" dirty="0">
                <a:ln>
                  <a:noFill/>
                </a:ln>
                <a:solidFill>
                  <a:schemeClr val="tx1"/>
                </a:solidFill>
                <a:effectLst/>
                <a:latin typeface="Arial" panose="020B0604020202020204" pitchFamily="34" charset="0"/>
              </a:rPr>
            </a:br>
            <a:r>
              <a:rPr lang="ar-EG" altLang="en-US" b="0" dirty="0">
                <a:solidFill>
                  <a:schemeClr val="tx1"/>
                </a:solidFill>
                <a:latin typeface="Arial" panose="020B0604020202020204" pitchFamily="34" charset="0"/>
              </a:rPr>
              <a:t>ينبغي للحكومات أن تعطي الأولوية لتوسيع نطاق الحماية الاجتماعية على مستوى النظام بأسره طوال دورة الحياة، مع الاعتراف بأن المزايا التي تركز على الأسرة والطفل ضرورية لمنع عمل الأطفال، </a:t>
            </a:r>
            <a:r>
              <a:rPr lang="ar-SA" b="1" i="0" u="none" strike="noStrike" dirty="0">
                <a:solidFill>
                  <a:srgbClr val="000000"/>
                </a:solidFill>
                <a:effectLst/>
              </a:rPr>
              <a:t>كما أن أدوات الحماية الاجتماعية الأخرى، في جميع مراحل الحياة، تلعب دوراً حاسماً</a:t>
            </a:r>
            <a:r>
              <a:rPr lang="ar-SA" b="0" i="0" u="none" strike="noStrike" dirty="0">
                <a:solidFill>
                  <a:srgbClr val="000000"/>
                </a:solidFill>
                <a:effectLst/>
              </a:rPr>
              <a:t>.</a:t>
            </a:r>
          </a:p>
          <a:p>
            <a:pPr algn="r" rtl="1" eaLnBrk="0" fontAlgn="base" hangingPunct="0">
              <a:spcBef>
                <a:spcPct val="0"/>
              </a:spcBef>
              <a:spcAft>
                <a:spcPct val="0"/>
              </a:spcAft>
            </a:pPr>
            <a:r>
              <a:rPr lang="ar-EG" altLang="en-US" b="0" dirty="0">
                <a:solidFill>
                  <a:schemeClr val="tx1"/>
                </a:solidFill>
                <a:latin typeface="Arial" panose="020B0604020202020204" pitchFamily="34" charset="0"/>
              </a:rPr>
              <a:t>. </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r" defTabSz="914400" rtl="1" eaLnBrk="0" fontAlgn="base" latinLnBrk="0" hangingPunct="0">
              <a:lnSpc>
                <a:spcPct val="100000"/>
              </a:lnSpc>
              <a:spcBef>
                <a:spcPct val="0"/>
              </a:spcBef>
              <a:spcAft>
                <a:spcPct val="0"/>
              </a:spcAft>
              <a:buClrTx/>
              <a:buSzTx/>
              <a:buFontTx/>
              <a:buNone/>
              <a:tabLst/>
            </a:pPr>
            <a:endParaRPr lang="en-US" altLang="en-US" b="0" dirty="0">
              <a:solidFill>
                <a:schemeClr val="tx1"/>
              </a:solidFill>
              <a:latin typeface="Arial" panose="020B0604020202020204" pitchFamily="34" charset="0"/>
            </a:endParaRPr>
          </a:p>
          <a:p>
            <a:pPr lvl="0" algn="r" rtl="1" eaLnBrk="0" fontAlgn="base" hangingPunct="0">
              <a:spcBef>
                <a:spcPct val="0"/>
              </a:spcBef>
              <a:spcAft>
                <a:spcPct val="0"/>
              </a:spcAft>
            </a:pPr>
            <a:r>
              <a:rPr lang="ar-EG" altLang="en-US" dirty="0">
                <a:solidFill>
                  <a:schemeClr val="tx1"/>
                </a:solidFill>
                <a:latin typeface="Arial" panose="020B0604020202020204" pitchFamily="34" charset="0"/>
              </a:rPr>
              <a:t>=&gt; إن دمج هذه التدابير في نظام حماية اجتماعية متماسك سيزيد من تأثيرها المشترك في معالجة العوامل الهيكلية التي تدفع إلى عمل الأطفال.</a:t>
            </a:r>
            <a:r>
              <a:rPr kumimoji="0" lang="en-US" altLang="en-US" sz="1800" b="0" i="0" u="none" strike="noStrike" cap="none" normalizeH="0" baseline="0" dirty="0">
                <a:ln>
                  <a:noFill/>
                </a:ln>
                <a:solidFill>
                  <a:schemeClr val="tx1"/>
                </a:solidFill>
                <a:effectLst/>
                <a:latin typeface="Arial" panose="020B0604020202020204" pitchFamily="34" charset="0"/>
              </a:rPr>
              <a:t>.</a:t>
            </a:r>
          </a:p>
        </p:txBody>
      </p:sp>
      <p:pic>
        <p:nvPicPr>
          <p:cNvPr id="11" name="Picture 10">
            <a:extLst>
              <a:ext uri="{FF2B5EF4-FFF2-40B4-BE49-F238E27FC236}">
                <a16:creationId xmlns:a16="http://schemas.microsoft.com/office/drawing/2014/main" id="{25B5750D-A3C7-1249-0D31-21ADE2F608F3}"/>
              </a:ext>
            </a:extLst>
          </p:cNvPr>
          <p:cNvPicPr>
            <a:picLocks noChangeAspect="1"/>
          </p:cNvPicPr>
          <p:nvPr/>
        </p:nvPicPr>
        <p:blipFill rotWithShape="1">
          <a:blip r:embed="rId2"/>
          <a:srcRect l="10198" t="16022" r="45915" b="12298"/>
          <a:stretch/>
        </p:blipFill>
        <p:spPr>
          <a:xfrm>
            <a:off x="0" y="912970"/>
            <a:ext cx="5983820" cy="5968205"/>
          </a:xfrm>
          <a:prstGeom prst="rect">
            <a:avLst/>
          </a:prstGeom>
          <a:solidFill>
            <a:schemeClr val="accent1"/>
          </a:solidFill>
        </p:spPr>
      </p:pic>
      <p:pic>
        <p:nvPicPr>
          <p:cNvPr id="3" name="Picture 2" descr="A blue logo with a leaf and a symbol&#10;&#10;AI-generated content may be incorrect.">
            <a:extLst>
              <a:ext uri="{FF2B5EF4-FFF2-40B4-BE49-F238E27FC236}">
                <a16:creationId xmlns:a16="http://schemas.microsoft.com/office/drawing/2014/main" id="{85065ACA-95A7-2A56-253B-CEC4755CD1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538" y="310552"/>
            <a:ext cx="1597054" cy="655606"/>
          </a:xfrm>
          <a:prstGeom prst="rect">
            <a:avLst/>
          </a:prstGeom>
        </p:spPr>
      </p:pic>
      <p:sp>
        <p:nvSpPr>
          <p:cNvPr id="7" name="Footer Placeholder 5">
            <a:extLst>
              <a:ext uri="{FF2B5EF4-FFF2-40B4-BE49-F238E27FC236}">
                <a16:creationId xmlns:a16="http://schemas.microsoft.com/office/drawing/2014/main" id="{2838540F-0DA5-6C05-D09F-93AA85E95B9B}"/>
              </a:ext>
            </a:extLst>
          </p:cNvPr>
          <p:cNvSpPr>
            <a:spLocks noGrp="1"/>
          </p:cNvSpPr>
          <p:nvPr>
            <p:ph type="ftr" sz="quarter" idx="11"/>
          </p:nvPr>
        </p:nvSpPr>
        <p:spPr>
          <a:xfrm>
            <a:off x="6720666" y="5993857"/>
            <a:ext cx="5024220" cy="184607"/>
          </a:xfrm>
        </p:spPr>
        <p:txBody>
          <a:bodyPr>
            <a:normAutofit fontScale="92500" lnSpcReduction="10000"/>
          </a:bodyPr>
          <a:lstStyle/>
          <a:p>
            <a:pPr algn="r" rtl="1">
              <a:lnSpc>
                <a:spcPct val="90000"/>
              </a:lnSpc>
              <a:spcAft>
                <a:spcPts val="600"/>
              </a:spcAft>
            </a:pPr>
            <a:r>
              <a:rPr lang="ar-EG" sz="800" dirty="0"/>
              <a:t>تعزيز العدالة الاجتماعية، وتشجيع العمل اللائق </a:t>
            </a:r>
            <a:endParaRPr lang="en-GB" sz="800" dirty="0"/>
          </a:p>
        </p:txBody>
      </p:sp>
      <p:sp>
        <p:nvSpPr>
          <p:cNvPr id="8" name="TextBox 7">
            <a:extLst>
              <a:ext uri="{FF2B5EF4-FFF2-40B4-BE49-F238E27FC236}">
                <a16:creationId xmlns:a16="http://schemas.microsoft.com/office/drawing/2014/main" id="{5A48EDDC-1FC4-CF42-8EDD-C31BA8E7A44F}"/>
              </a:ext>
            </a:extLst>
          </p:cNvPr>
          <p:cNvSpPr txBox="1"/>
          <p:nvPr/>
        </p:nvSpPr>
        <p:spPr>
          <a:xfrm>
            <a:off x="2733575" y="975783"/>
            <a:ext cx="3051208" cy="246221"/>
          </a:xfrm>
          <a:prstGeom prst="rect">
            <a:avLst/>
          </a:prstGeom>
          <a:solidFill>
            <a:srgbClr val="BEDCFA"/>
          </a:solidFill>
        </p:spPr>
        <p:txBody>
          <a:bodyPr wrap="square" rtlCol="0">
            <a:spAutoFit/>
          </a:bodyPr>
          <a:lstStyle/>
          <a:p>
            <a:pPr algn="r" rtl="1"/>
            <a:r>
              <a:rPr lang="ar-EG" sz="1000" b="1" dirty="0"/>
              <a:t>التحديات التي تجعل الاسر معرضة للاعتماد على عمل الأطفال</a:t>
            </a:r>
            <a:endParaRPr lang="en-US" sz="1000" b="1" dirty="0"/>
          </a:p>
        </p:txBody>
      </p:sp>
      <p:sp>
        <p:nvSpPr>
          <p:cNvPr id="9" name="TextBox 8">
            <a:extLst>
              <a:ext uri="{FF2B5EF4-FFF2-40B4-BE49-F238E27FC236}">
                <a16:creationId xmlns:a16="http://schemas.microsoft.com/office/drawing/2014/main" id="{1557FE4C-1CCE-A2C8-4514-6B8D352882DF}"/>
              </a:ext>
            </a:extLst>
          </p:cNvPr>
          <p:cNvSpPr txBox="1"/>
          <p:nvPr/>
        </p:nvSpPr>
        <p:spPr>
          <a:xfrm>
            <a:off x="2720377" y="1260504"/>
            <a:ext cx="369332" cy="1097684"/>
          </a:xfrm>
          <a:prstGeom prst="rect">
            <a:avLst/>
          </a:prstGeom>
          <a:solidFill>
            <a:srgbClr val="EBF5FD"/>
          </a:solidFill>
        </p:spPr>
        <p:txBody>
          <a:bodyPr vert="eaVert" wrap="square" rtlCol="0">
            <a:spAutoFit/>
          </a:bodyPr>
          <a:lstStyle/>
          <a:p>
            <a:pPr algn="ctr" rtl="1"/>
            <a:r>
              <a:rPr lang="ar-EG" sz="1200" dirty="0"/>
              <a:t>الفقر العام والضعف</a:t>
            </a:r>
            <a:endParaRPr lang="en-US" sz="1200" dirty="0"/>
          </a:p>
        </p:txBody>
      </p:sp>
      <p:sp>
        <p:nvSpPr>
          <p:cNvPr id="12" name="TextBox 11">
            <a:extLst>
              <a:ext uri="{FF2B5EF4-FFF2-40B4-BE49-F238E27FC236}">
                <a16:creationId xmlns:a16="http://schemas.microsoft.com/office/drawing/2014/main" id="{D68BA2F7-BC54-8912-E95E-51ECFB5607F8}"/>
              </a:ext>
            </a:extLst>
          </p:cNvPr>
          <p:cNvSpPr txBox="1"/>
          <p:nvPr/>
        </p:nvSpPr>
        <p:spPr>
          <a:xfrm>
            <a:off x="3502867" y="1265567"/>
            <a:ext cx="369332" cy="1097684"/>
          </a:xfrm>
          <a:prstGeom prst="rect">
            <a:avLst/>
          </a:prstGeom>
          <a:solidFill>
            <a:srgbClr val="EBF5FD"/>
          </a:solidFill>
        </p:spPr>
        <p:txBody>
          <a:bodyPr vert="eaVert" wrap="square" rtlCol="0">
            <a:spAutoFit/>
          </a:bodyPr>
          <a:lstStyle/>
          <a:p>
            <a:pPr algn="ctr" rtl="1"/>
            <a:r>
              <a:rPr lang="ar-EG" sz="1200" dirty="0"/>
              <a:t>الصدمات الجماعية</a:t>
            </a:r>
            <a:endParaRPr lang="en-US" sz="1200" dirty="0"/>
          </a:p>
        </p:txBody>
      </p:sp>
      <p:sp>
        <p:nvSpPr>
          <p:cNvPr id="13" name="TextBox 12">
            <a:extLst>
              <a:ext uri="{FF2B5EF4-FFF2-40B4-BE49-F238E27FC236}">
                <a16:creationId xmlns:a16="http://schemas.microsoft.com/office/drawing/2014/main" id="{617DB4FB-008F-C058-0F67-00E44AA56476}"/>
              </a:ext>
            </a:extLst>
          </p:cNvPr>
          <p:cNvSpPr txBox="1"/>
          <p:nvPr/>
        </p:nvSpPr>
        <p:spPr>
          <a:xfrm>
            <a:off x="4269995" y="1246705"/>
            <a:ext cx="400110" cy="1097684"/>
          </a:xfrm>
          <a:prstGeom prst="rect">
            <a:avLst/>
          </a:prstGeom>
          <a:solidFill>
            <a:srgbClr val="EBF5FD"/>
          </a:solidFill>
        </p:spPr>
        <p:txBody>
          <a:bodyPr vert="eaVert" wrap="square" rtlCol="0">
            <a:spAutoFit/>
          </a:bodyPr>
          <a:lstStyle/>
          <a:p>
            <a:pPr algn="ctr" rtl="1"/>
            <a:r>
              <a:rPr lang="ar-EG" sz="700" dirty="0"/>
              <a:t>عدم القدرة على الالتحاق بالمدارس، وارتفاع تكاليف التعليم</a:t>
            </a:r>
            <a:endParaRPr lang="en-US" sz="700" dirty="0"/>
          </a:p>
        </p:txBody>
      </p:sp>
      <p:sp>
        <p:nvSpPr>
          <p:cNvPr id="14" name="TextBox 13">
            <a:extLst>
              <a:ext uri="{FF2B5EF4-FFF2-40B4-BE49-F238E27FC236}">
                <a16:creationId xmlns:a16="http://schemas.microsoft.com/office/drawing/2014/main" id="{7C30FDAA-C6EC-0AEE-D592-36696C732D18}"/>
              </a:ext>
            </a:extLst>
          </p:cNvPr>
          <p:cNvSpPr txBox="1"/>
          <p:nvPr/>
        </p:nvSpPr>
        <p:spPr>
          <a:xfrm>
            <a:off x="5067104" y="1255066"/>
            <a:ext cx="369332" cy="1097684"/>
          </a:xfrm>
          <a:prstGeom prst="rect">
            <a:avLst/>
          </a:prstGeom>
          <a:solidFill>
            <a:srgbClr val="EBF5FD"/>
          </a:solidFill>
        </p:spPr>
        <p:txBody>
          <a:bodyPr vert="eaVert" wrap="square" rtlCol="0">
            <a:spAutoFit/>
          </a:bodyPr>
          <a:lstStyle/>
          <a:p>
            <a:pPr algn="ctr" rtl="1"/>
            <a:r>
              <a:rPr lang="ar-EG" sz="1200" dirty="0"/>
              <a:t>الإعاقة طويلة الأمد</a:t>
            </a:r>
            <a:endParaRPr lang="en-US" sz="1200" dirty="0"/>
          </a:p>
        </p:txBody>
      </p:sp>
      <p:sp>
        <p:nvSpPr>
          <p:cNvPr id="15" name="TextBox 14">
            <a:extLst>
              <a:ext uri="{FF2B5EF4-FFF2-40B4-BE49-F238E27FC236}">
                <a16:creationId xmlns:a16="http://schemas.microsoft.com/office/drawing/2014/main" id="{90884FB2-0531-53AC-761A-A7D95D4BEFE1}"/>
              </a:ext>
            </a:extLst>
          </p:cNvPr>
          <p:cNvSpPr txBox="1"/>
          <p:nvPr/>
        </p:nvSpPr>
        <p:spPr>
          <a:xfrm>
            <a:off x="3115493" y="1256330"/>
            <a:ext cx="369332" cy="1097684"/>
          </a:xfrm>
          <a:prstGeom prst="rect">
            <a:avLst/>
          </a:prstGeom>
          <a:solidFill>
            <a:srgbClr val="F6FFFF"/>
          </a:solidFill>
        </p:spPr>
        <p:txBody>
          <a:bodyPr vert="eaVert" wrap="square" rtlCol="0">
            <a:spAutoFit/>
          </a:bodyPr>
          <a:lstStyle/>
          <a:p>
            <a:pPr algn="ctr" rtl="1"/>
            <a:r>
              <a:rPr lang="ar-EG" sz="1200" dirty="0"/>
              <a:t>الصدمات الفردية</a:t>
            </a:r>
            <a:endParaRPr lang="en-US" sz="1200" dirty="0"/>
          </a:p>
        </p:txBody>
      </p:sp>
      <p:sp>
        <p:nvSpPr>
          <p:cNvPr id="16" name="TextBox 15">
            <a:extLst>
              <a:ext uri="{FF2B5EF4-FFF2-40B4-BE49-F238E27FC236}">
                <a16:creationId xmlns:a16="http://schemas.microsoft.com/office/drawing/2014/main" id="{0B2626BF-B263-7040-8EFD-44CB64371607}"/>
              </a:ext>
            </a:extLst>
          </p:cNvPr>
          <p:cNvSpPr txBox="1"/>
          <p:nvPr/>
        </p:nvSpPr>
        <p:spPr>
          <a:xfrm>
            <a:off x="3890839" y="1231629"/>
            <a:ext cx="369332" cy="1141247"/>
          </a:xfrm>
          <a:prstGeom prst="rect">
            <a:avLst/>
          </a:prstGeom>
          <a:solidFill>
            <a:srgbClr val="F6FFFF"/>
          </a:solidFill>
        </p:spPr>
        <p:txBody>
          <a:bodyPr vert="eaVert" wrap="square" rtlCol="0">
            <a:spAutoFit/>
          </a:bodyPr>
          <a:lstStyle/>
          <a:p>
            <a:pPr algn="ctr" rtl="1"/>
            <a:r>
              <a:rPr lang="ar-EG" sz="1200" dirty="0"/>
              <a:t>الإصابات والأمراض</a:t>
            </a:r>
            <a:endParaRPr lang="en-US" sz="1200" dirty="0"/>
          </a:p>
        </p:txBody>
      </p:sp>
      <p:sp>
        <p:nvSpPr>
          <p:cNvPr id="17" name="TextBox 16">
            <a:extLst>
              <a:ext uri="{FF2B5EF4-FFF2-40B4-BE49-F238E27FC236}">
                <a16:creationId xmlns:a16="http://schemas.microsoft.com/office/drawing/2014/main" id="{44F82CA2-D867-03B2-9B31-A2B6B34D8B44}"/>
              </a:ext>
            </a:extLst>
          </p:cNvPr>
          <p:cNvSpPr txBox="1"/>
          <p:nvPr/>
        </p:nvSpPr>
        <p:spPr>
          <a:xfrm>
            <a:off x="4678821" y="1265567"/>
            <a:ext cx="369332" cy="1097684"/>
          </a:xfrm>
          <a:prstGeom prst="rect">
            <a:avLst/>
          </a:prstGeom>
          <a:solidFill>
            <a:srgbClr val="F6FFFF"/>
          </a:solidFill>
        </p:spPr>
        <p:txBody>
          <a:bodyPr vert="eaVert" wrap="square" rtlCol="0">
            <a:spAutoFit/>
          </a:bodyPr>
          <a:lstStyle/>
          <a:p>
            <a:pPr algn="ctr" rtl="1"/>
            <a:r>
              <a:rPr lang="ar-EG" sz="1200" dirty="0"/>
              <a:t>فقدان الوظيفة</a:t>
            </a:r>
            <a:endParaRPr lang="en-US" sz="1200" dirty="0"/>
          </a:p>
        </p:txBody>
      </p:sp>
      <p:sp>
        <p:nvSpPr>
          <p:cNvPr id="19" name="TextBox 18">
            <a:extLst>
              <a:ext uri="{FF2B5EF4-FFF2-40B4-BE49-F238E27FC236}">
                <a16:creationId xmlns:a16="http://schemas.microsoft.com/office/drawing/2014/main" id="{BF9B8EC2-288A-6F33-6D6C-CBA9394E41AC}"/>
              </a:ext>
            </a:extLst>
          </p:cNvPr>
          <p:cNvSpPr txBox="1"/>
          <p:nvPr/>
        </p:nvSpPr>
        <p:spPr>
          <a:xfrm>
            <a:off x="5443991" y="1250879"/>
            <a:ext cx="409343" cy="1097684"/>
          </a:xfrm>
          <a:prstGeom prst="rect">
            <a:avLst/>
          </a:prstGeom>
          <a:solidFill>
            <a:srgbClr val="F6FFFF"/>
          </a:solidFill>
        </p:spPr>
        <p:txBody>
          <a:bodyPr vert="eaVert" wrap="square" rtlCol="0">
            <a:spAutoFit/>
          </a:bodyPr>
          <a:lstStyle/>
          <a:p>
            <a:pPr algn="ctr" rtl="1">
              <a:lnSpc>
                <a:spcPct val="90000"/>
              </a:lnSpc>
            </a:pPr>
            <a:r>
              <a:rPr lang="ar-EG" sz="800" dirty="0"/>
              <a:t>انعدام الأمن المالي المرتبط بالشيخوخة</a:t>
            </a:r>
            <a:endParaRPr lang="en-US" sz="800" dirty="0"/>
          </a:p>
        </p:txBody>
      </p:sp>
      <p:sp>
        <p:nvSpPr>
          <p:cNvPr id="20" name="TextBox 19">
            <a:extLst>
              <a:ext uri="{FF2B5EF4-FFF2-40B4-BE49-F238E27FC236}">
                <a16:creationId xmlns:a16="http://schemas.microsoft.com/office/drawing/2014/main" id="{51EC4C72-7A3E-C0B2-4FF1-D3769A0F148B}"/>
              </a:ext>
            </a:extLst>
          </p:cNvPr>
          <p:cNvSpPr txBox="1"/>
          <p:nvPr/>
        </p:nvSpPr>
        <p:spPr>
          <a:xfrm flipV="1">
            <a:off x="122442" y="3146673"/>
            <a:ext cx="274320" cy="2011680"/>
          </a:xfrm>
          <a:prstGeom prst="rect">
            <a:avLst/>
          </a:prstGeom>
          <a:solidFill>
            <a:srgbClr val="304395"/>
          </a:solidFill>
        </p:spPr>
        <p:txBody>
          <a:bodyPr vert="eaVert" wrap="square" rtlCol="0">
            <a:spAutoFit/>
          </a:bodyPr>
          <a:lstStyle/>
          <a:p>
            <a:pPr algn="ctr" rtl="1"/>
            <a:r>
              <a:rPr lang="ar-EG" sz="1200" b="1" dirty="0">
                <a:solidFill>
                  <a:schemeClr val="bg1"/>
                </a:solidFill>
              </a:rPr>
              <a:t>أدوات الحماية الاجتماعية</a:t>
            </a:r>
            <a:endParaRPr lang="en-US" sz="1200" b="1" dirty="0">
              <a:solidFill>
                <a:schemeClr val="bg1"/>
              </a:solidFill>
            </a:endParaRPr>
          </a:p>
        </p:txBody>
      </p:sp>
      <p:sp>
        <p:nvSpPr>
          <p:cNvPr id="21" name="TextBox 20">
            <a:extLst>
              <a:ext uri="{FF2B5EF4-FFF2-40B4-BE49-F238E27FC236}">
                <a16:creationId xmlns:a16="http://schemas.microsoft.com/office/drawing/2014/main" id="{676E716D-0353-C999-180E-6A4B8E19D6CE}"/>
              </a:ext>
            </a:extLst>
          </p:cNvPr>
          <p:cNvSpPr txBox="1"/>
          <p:nvPr/>
        </p:nvSpPr>
        <p:spPr>
          <a:xfrm flipV="1">
            <a:off x="391061" y="3792353"/>
            <a:ext cx="274320" cy="1686066"/>
          </a:xfrm>
          <a:prstGeom prst="rect">
            <a:avLst/>
          </a:prstGeom>
          <a:solidFill>
            <a:srgbClr val="BEDCFA"/>
          </a:solidFill>
        </p:spPr>
        <p:txBody>
          <a:bodyPr vert="eaVert" wrap="square" rtlCol="0">
            <a:spAutoFit/>
          </a:bodyPr>
          <a:lstStyle/>
          <a:p>
            <a:pPr algn="ctr" rtl="1"/>
            <a:r>
              <a:rPr lang="ar-EG" sz="1200" dirty="0"/>
              <a:t>فئات المزايا الأخرى</a:t>
            </a:r>
            <a:endParaRPr lang="en-US" sz="1200" dirty="0"/>
          </a:p>
        </p:txBody>
      </p:sp>
      <p:sp>
        <p:nvSpPr>
          <p:cNvPr id="22" name="TextBox 21">
            <a:extLst>
              <a:ext uri="{FF2B5EF4-FFF2-40B4-BE49-F238E27FC236}">
                <a16:creationId xmlns:a16="http://schemas.microsoft.com/office/drawing/2014/main" id="{410FE837-2FF6-64A7-CB42-E9E2E71D37C5}"/>
              </a:ext>
            </a:extLst>
          </p:cNvPr>
          <p:cNvSpPr txBox="1"/>
          <p:nvPr/>
        </p:nvSpPr>
        <p:spPr>
          <a:xfrm flipV="1">
            <a:off x="386946" y="2379972"/>
            <a:ext cx="274320" cy="1039403"/>
          </a:xfrm>
          <a:prstGeom prst="rect">
            <a:avLst/>
          </a:prstGeom>
          <a:solidFill>
            <a:srgbClr val="BEDCFA"/>
          </a:solidFill>
        </p:spPr>
        <p:txBody>
          <a:bodyPr vert="eaVert" wrap="square" rtlCol="0">
            <a:spAutoFit/>
          </a:bodyPr>
          <a:lstStyle/>
          <a:p>
            <a:pPr algn="ctr" rtl="1">
              <a:lnSpc>
                <a:spcPct val="80000"/>
              </a:lnSpc>
            </a:pPr>
            <a:r>
              <a:rPr lang="ar-EG" sz="900" dirty="0"/>
              <a:t>المزايا الممنوحة للأطفال والاسر</a:t>
            </a:r>
            <a:endParaRPr lang="en-US" sz="900" dirty="0"/>
          </a:p>
        </p:txBody>
      </p:sp>
      <p:sp>
        <p:nvSpPr>
          <p:cNvPr id="23" name="TextBox 22">
            <a:extLst>
              <a:ext uri="{FF2B5EF4-FFF2-40B4-BE49-F238E27FC236}">
                <a16:creationId xmlns:a16="http://schemas.microsoft.com/office/drawing/2014/main" id="{D73213AA-2237-C178-1B73-51B23DB19D03}"/>
              </a:ext>
            </a:extLst>
          </p:cNvPr>
          <p:cNvSpPr txBox="1"/>
          <p:nvPr/>
        </p:nvSpPr>
        <p:spPr>
          <a:xfrm>
            <a:off x="670541" y="2396286"/>
            <a:ext cx="1957156" cy="230832"/>
          </a:xfrm>
          <a:prstGeom prst="rect">
            <a:avLst/>
          </a:prstGeom>
          <a:solidFill>
            <a:srgbClr val="EBF5FD"/>
          </a:solidFill>
        </p:spPr>
        <p:txBody>
          <a:bodyPr wrap="square" rtlCol="0">
            <a:spAutoFit/>
          </a:bodyPr>
          <a:lstStyle/>
          <a:p>
            <a:pPr rtl="1"/>
            <a:r>
              <a:rPr lang="ar-EG" sz="900" dirty="0"/>
              <a:t>التحويلات النقدية</a:t>
            </a:r>
            <a:endParaRPr lang="en-US" sz="900" dirty="0"/>
          </a:p>
        </p:txBody>
      </p:sp>
      <p:sp>
        <p:nvSpPr>
          <p:cNvPr id="24" name="TextBox 23">
            <a:extLst>
              <a:ext uri="{FF2B5EF4-FFF2-40B4-BE49-F238E27FC236}">
                <a16:creationId xmlns:a16="http://schemas.microsoft.com/office/drawing/2014/main" id="{B60CE5BB-97EA-F299-FBA6-F678BF19D9FA}"/>
              </a:ext>
            </a:extLst>
          </p:cNvPr>
          <p:cNvSpPr txBox="1"/>
          <p:nvPr/>
        </p:nvSpPr>
        <p:spPr>
          <a:xfrm>
            <a:off x="680166" y="2918344"/>
            <a:ext cx="1957156" cy="230832"/>
          </a:xfrm>
          <a:prstGeom prst="rect">
            <a:avLst/>
          </a:prstGeom>
          <a:solidFill>
            <a:srgbClr val="EBF5FD"/>
          </a:solidFill>
        </p:spPr>
        <p:txBody>
          <a:bodyPr wrap="square" rtlCol="0">
            <a:spAutoFit/>
          </a:bodyPr>
          <a:lstStyle/>
          <a:p>
            <a:pPr rtl="1"/>
            <a:r>
              <a:rPr lang="ar-EG" sz="900" dirty="0"/>
              <a:t>برامج "االمبالغ لنقدية ال</a:t>
            </a:r>
            <a:r>
              <a:rPr lang="ar-SA" sz="900" dirty="0"/>
              <a:t>إضافية</a:t>
            </a:r>
            <a:r>
              <a:rPr lang="ar-EG" sz="900" dirty="0"/>
              <a:t>"</a:t>
            </a:r>
            <a:endParaRPr lang="en-US" sz="900" dirty="0"/>
          </a:p>
        </p:txBody>
      </p:sp>
      <p:sp>
        <p:nvSpPr>
          <p:cNvPr id="25" name="TextBox 24">
            <a:extLst>
              <a:ext uri="{FF2B5EF4-FFF2-40B4-BE49-F238E27FC236}">
                <a16:creationId xmlns:a16="http://schemas.microsoft.com/office/drawing/2014/main" id="{C61B9977-1DA2-ACD3-F9DA-0428DB12B3FE}"/>
              </a:ext>
            </a:extLst>
          </p:cNvPr>
          <p:cNvSpPr txBox="1"/>
          <p:nvPr/>
        </p:nvSpPr>
        <p:spPr>
          <a:xfrm>
            <a:off x="670541" y="3440402"/>
            <a:ext cx="1957156" cy="230832"/>
          </a:xfrm>
          <a:prstGeom prst="rect">
            <a:avLst/>
          </a:prstGeom>
          <a:solidFill>
            <a:srgbClr val="EBF5FD"/>
          </a:solidFill>
        </p:spPr>
        <p:txBody>
          <a:bodyPr wrap="square" rtlCol="0">
            <a:spAutoFit/>
          </a:bodyPr>
          <a:lstStyle/>
          <a:p>
            <a:pPr rtl="1"/>
            <a:r>
              <a:rPr lang="ar-EG" sz="900" dirty="0"/>
              <a:t>برامج التشغيل العام</a:t>
            </a:r>
            <a:endParaRPr lang="en-US" sz="900" dirty="0"/>
          </a:p>
        </p:txBody>
      </p:sp>
      <p:sp>
        <p:nvSpPr>
          <p:cNvPr id="26" name="TextBox 25">
            <a:extLst>
              <a:ext uri="{FF2B5EF4-FFF2-40B4-BE49-F238E27FC236}">
                <a16:creationId xmlns:a16="http://schemas.microsoft.com/office/drawing/2014/main" id="{46A52CB5-0866-9F7D-2008-60577B681F25}"/>
              </a:ext>
            </a:extLst>
          </p:cNvPr>
          <p:cNvSpPr txBox="1"/>
          <p:nvPr/>
        </p:nvSpPr>
        <p:spPr>
          <a:xfrm>
            <a:off x="670891" y="3956518"/>
            <a:ext cx="1957156" cy="230832"/>
          </a:xfrm>
          <a:prstGeom prst="rect">
            <a:avLst/>
          </a:prstGeom>
          <a:solidFill>
            <a:srgbClr val="EBF5FD"/>
          </a:solidFill>
        </p:spPr>
        <p:txBody>
          <a:bodyPr wrap="square" rtlCol="0">
            <a:spAutoFit/>
          </a:bodyPr>
          <a:lstStyle/>
          <a:p>
            <a:pPr rtl="1"/>
            <a:r>
              <a:rPr lang="ar-EG" sz="900" dirty="0"/>
              <a:t>حماية الأمومة</a:t>
            </a:r>
            <a:endParaRPr lang="en-US" sz="900" dirty="0"/>
          </a:p>
        </p:txBody>
      </p:sp>
      <p:sp>
        <p:nvSpPr>
          <p:cNvPr id="27" name="TextBox 26">
            <a:extLst>
              <a:ext uri="{FF2B5EF4-FFF2-40B4-BE49-F238E27FC236}">
                <a16:creationId xmlns:a16="http://schemas.microsoft.com/office/drawing/2014/main" id="{C627306D-39F9-0DDB-C3FC-1ECDD9258B03}"/>
              </a:ext>
            </a:extLst>
          </p:cNvPr>
          <p:cNvSpPr txBox="1"/>
          <p:nvPr/>
        </p:nvSpPr>
        <p:spPr>
          <a:xfrm>
            <a:off x="680166" y="4462410"/>
            <a:ext cx="1957156" cy="230832"/>
          </a:xfrm>
          <a:prstGeom prst="rect">
            <a:avLst/>
          </a:prstGeom>
          <a:solidFill>
            <a:srgbClr val="EBF5FD"/>
          </a:solidFill>
        </p:spPr>
        <p:txBody>
          <a:bodyPr wrap="square" rtlCol="0">
            <a:spAutoFit/>
          </a:bodyPr>
          <a:lstStyle/>
          <a:p>
            <a:pPr rtl="1"/>
            <a:r>
              <a:rPr lang="ar-EG" sz="900" dirty="0"/>
              <a:t>الحماية من العجز</a:t>
            </a:r>
            <a:endParaRPr lang="en-US" sz="900" dirty="0"/>
          </a:p>
        </p:txBody>
      </p:sp>
      <p:sp>
        <p:nvSpPr>
          <p:cNvPr id="28" name="TextBox 27">
            <a:extLst>
              <a:ext uri="{FF2B5EF4-FFF2-40B4-BE49-F238E27FC236}">
                <a16:creationId xmlns:a16="http://schemas.microsoft.com/office/drawing/2014/main" id="{90AA4A30-310C-5AC9-AB47-16867EB5A341}"/>
              </a:ext>
            </a:extLst>
          </p:cNvPr>
          <p:cNvSpPr txBox="1"/>
          <p:nvPr/>
        </p:nvSpPr>
        <p:spPr>
          <a:xfrm>
            <a:off x="680166" y="4987552"/>
            <a:ext cx="1957156" cy="230832"/>
          </a:xfrm>
          <a:prstGeom prst="rect">
            <a:avLst/>
          </a:prstGeom>
          <a:solidFill>
            <a:srgbClr val="EBF5FD"/>
          </a:solidFill>
        </p:spPr>
        <p:txBody>
          <a:bodyPr wrap="square" rtlCol="0">
            <a:spAutoFit/>
          </a:bodyPr>
          <a:lstStyle/>
          <a:p>
            <a:pPr rtl="1"/>
            <a:r>
              <a:rPr lang="ar-EG" sz="900" dirty="0"/>
              <a:t>إعانات المرض</a:t>
            </a:r>
            <a:endParaRPr lang="en-US" sz="900" dirty="0"/>
          </a:p>
        </p:txBody>
      </p:sp>
      <p:sp>
        <p:nvSpPr>
          <p:cNvPr id="29" name="TextBox 28">
            <a:extLst>
              <a:ext uri="{FF2B5EF4-FFF2-40B4-BE49-F238E27FC236}">
                <a16:creationId xmlns:a16="http://schemas.microsoft.com/office/drawing/2014/main" id="{056C4AB2-9A94-3B89-68AE-CA166BA6D2B5}"/>
              </a:ext>
            </a:extLst>
          </p:cNvPr>
          <p:cNvSpPr txBox="1"/>
          <p:nvPr/>
        </p:nvSpPr>
        <p:spPr>
          <a:xfrm>
            <a:off x="694755" y="5509526"/>
            <a:ext cx="1957156" cy="230832"/>
          </a:xfrm>
          <a:prstGeom prst="rect">
            <a:avLst/>
          </a:prstGeom>
          <a:solidFill>
            <a:srgbClr val="EBF5FD"/>
          </a:solidFill>
        </p:spPr>
        <p:txBody>
          <a:bodyPr wrap="square" rtlCol="0">
            <a:spAutoFit/>
          </a:bodyPr>
          <a:lstStyle/>
          <a:p>
            <a:pPr rtl="1"/>
            <a:r>
              <a:rPr lang="ar-EG" sz="900" dirty="0"/>
              <a:t>إعانات الورثة</a:t>
            </a:r>
            <a:endParaRPr lang="en-US" sz="900" dirty="0"/>
          </a:p>
        </p:txBody>
      </p:sp>
      <p:sp>
        <p:nvSpPr>
          <p:cNvPr id="30" name="TextBox 29">
            <a:extLst>
              <a:ext uri="{FF2B5EF4-FFF2-40B4-BE49-F238E27FC236}">
                <a16:creationId xmlns:a16="http://schemas.microsoft.com/office/drawing/2014/main" id="{1FFE48F6-F516-9F80-90BC-8AAE8667E234}"/>
              </a:ext>
            </a:extLst>
          </p:cNvPr>
          <p:cNvSpPr txBox="1"/>
          <p:nvPr/>
        </p:nvSpPr>
        <p:spPr>
          <a:xfrm>
            <a:off x="693665" y="2652096"/>
            <a:ext cx="1957156" cy="230832"/>
          </a:xfrm>
          <a:prstGeom prst="rect">
            <a:avLst/>
          </a:prstGeom>
          <a:solidFill>
            <a:srgbClr val="F6FFFF"/>
          </a:solidFill>
        </p:spPr>
        <p:txBody>
          <a:bodyPr wrap="square" rtlCol="0">
            <a:spAutoFit/>
          </a:bodyPr>
          <a:lstStyle/>
          <a:p>
            <a:pPr rtl="1"/>
            <a:r>
              <a:rPr lang="ar-EG" sz="900" dirty="0"/>
              <a:t>التحويلات العينية</a:t>
            </a:r>
            <a:endParaRPr lang="en-US" sz="900" dirty="0"/>
          </a:p>
        </p:txBody>
      </p:sp>
      <p:sp>
        <p:nvSpPr>
          <p:cNvPr id="31" name="TextBox 30">
            <a:extLst>
              <a:ext uri="{FF2B5EF4-FFF2-40B4-BE49-F238E27FC236}">
                <a16:creationId xmlns:a16="http://schemas.microsoft.com/office/drawing/2014/main" id="{9CB3A4F7-A7F0-4CEE-F9B2-2FB239DAAAB4}"/>
              </a:ext>
            </a:extLst>
          </p:cNvPr>
          <p:cNvSpPr txBox="1"/>
          <p:nvPr/>
        </p:nvSpPr>
        <p:spPr>
          <a:xfrm>
            <a:off x="660916" y="3178016"/>
            <a:ext cx="1957156" cy="230832"/>
          </a:xfrm>
          <a:prstGeom prst="rect">
            <a:avLst/>
          </a:prstGeom>
          <a:solidFill>
            <a:srgbClr val="F6FFFF"/>
          </a:solidFill>
        </p:spPr>
        <p:txBody>
          <a:bodyPr wrap="square" rtlCol="0">
            <a:spAutoFit/>
          </a:bodyPr>
          <a:lstStyle/>
          <a:p>
            <a:pPr rtl="1"/>
            <a:r>
              <a:rPr lang="ar-EG" sz="900" dirty="0"/>
              <a:t>إعانات شبه شاملة أو شاملة للأطفال</a:t>
            </a:r>
            <a:endParaRPr lang="en-US" sz="900" dirty="0"/>
          </a:p>
        </p:txBody>
      </p:sp>
      <p:sp>
        <p:nvSpPr>
          <p:cNvPr id="32" name="TextBox 31">
            <a:extLst>
              <a:ext uri="{FF2B5EF4-FFF2-40B4-BE49-F238E27FC236}">
                <a16:creationId xmlns:a16="http://schemas.microsoft.com/office/drawing/2014/main" id="{9BBB9A63-3AB4-FC12-2023-26073D2CE4F5}"/>
              </a:ext>
            </a:extLst>
          </p:cNvPr>
          <p:cNvSpPr txBox="1"/>
          <p:nvPr/>
        </p:nvSpPr>
        <p:spPr>
          <a:xfrm>
            <a:off x="705471" y="3689753"/>
            <a:ext cx="1957156" cy="230832"/>
          </a:xfrm>
          <a:prstGeom prst="rect">
            <a:avLst/>
          </a:prstGeom>
          <a:solidFill>
            <a:srgbClr val="F6FFFF"/>
          </a:solidFill>
        </p:spPr>
        <p:txBody>
          <a:bodyPr wrap="square" rtlCol="0">
            <a:spAutoFit/>
          </a:bodyPr>
          <a:lstStyle/>
          <a:p>
            <a:pPr rtl="1"/>
            <a:r>
              <a:rPr lang="ar-EG" sz="900" dirty="0"/>
              <a:t>الحماية من البطالة</a:t>
            </a:r>
            <a:endParaRPr lang="en-US" sz="900" dirty="0"/>
          </a:p>
        </p:txBody>
      </p:sp>
      <p:sp>
        <p:nvSpPr>
          <p:cNvPr id="33" name="TextBox 32">
            <a:extLst>
              <a:ext uri="{FF2B5EF4-FFF2-40B4-BE49-F238E27FC236}">
                <a16:creationId xmlns:a16="http://schemas.microsoft.com/office/drawing/2014/main" id="{376F33A2-65E1-3583-9502-3B1081566496}"/>
              </a:ext>
            </a:extLst>
          </p:cNvPr>
          <p:cNvSpPr txBox="1"/>
          <p:nvPr/>
        </p:nvSpPr>
        <p:spPr>
          <a:xfrm>
            <a:off x="695846" y="4217475"/>
            <a:ext cx="1957156" cy="230832"/>
          </a:xfrm>
          <a:prstGeom prst="rect">
            <a:avLst/>
          </a:prstGeom>
          <a:solidFill>
            <a:srgbClr val="F6FFFF"/>
          </a:solidFill>
        </p:spPr>
        <p:txBody>
          <a:bodyPr wrap="square" rtlCol="0">
            <a:spAutoFit/>
          </a:bodyPr>
          <a:lstStyle/>
          <a:p>
            <a:pPr rtl="1"/>
            <a:r>
              <a:rPr lang="ar-EG" sz="900" dirty="0"/>
              <a:t>معاشات الشيخوخة</a:t>
            </a:r>
            <a:endParaRPr lang="en-US" sz="900" dirty="0"/>
          </a:p>
        </p:txBody>
      </p:sp>
      <p:sp>
        <p:nvSpPr>
          <p:cNvPr id="34" name="TextBox 33">
            <a:extLst>
              <a:ext uri="{FF2B5EF4-FFF2-40B4-BE49-F238E27FC236}">
                <a16:creationId xmlns:a16="http://schemas.microsoft.com/office/drawing/2014/main" id="{4CA2D41B-AFD7-64FE-35E0-AE66CFA75DAE}"/>
              </a:ext>
            </a:extLst>
          </p:cNvPr>
          <p:cNvSpPr txBox="1"/>
          <p:nvPr/>
        </p:nvSpPr>
        <p:spPr>
          <a:xfrm>
            <a:off x="680166" y="4727093"/>
            <a:ext cx="1957156" cy="230832"/>
          </a:xfrm>
          <a:prstGeom prst="rect">
            <a:avLst/>
          </a:prstGeom>
          <a:solidFill>
            <a:srgbClr val="F6FFFF"/>
          </a:solidFill>
        </p:spPr>
        <p:txBody>
          <a:bodyPr wrap="square" rtlCol="0">
            <a:spAutoFit/>
          </a:bodyPr>
          <a:lstStyle/>
          <a:p>
            <a:pPr rtl="1"/>
            <a:r>
              <a:rPr lang="ar-EG" sz="900" dirty="0"/>
              <a:t>الحماية الاجتماعية الصحية</a:t>
            </a:r>
            <a:endParaRPr lang="en-US" sz="900" dirty="0"/>
          </a:p>
        </p:txBody>
      </p:sp>
      <p:sp>
        <p:nvSpPr>
          <p:cNvPr id="35" name="TextBox 34">
            <a:extLst>
              <a:ext uri="{FF2B5EF4-FFF2-40B4-BE49-F238E27FC236}">
                <a16:creationId xmlns:a16="http://schemas.microsoft.com/office/drawing/2014/main" id="{E7BD320E-6316-DFB8-CA72-D34C6233FEAB}"/>
              </a:ext>
            </a:extLst>
          </p:cNvPr>
          <p:cNvSpPr txBox="1"/>
          <p:nvPr/>
        </p:nvSpPr>
        <p:spPr>
          <a:xfrm>
            <a:off x="664379" y="5235389"/>
            <a:ext cx="1957156" cy="230832"/>
          </a:xfrm>
          <a:prstGeom prst="rect">
            <a:avLst/>
          </a:prstGeom>
          <a:solidFill>
            <a:srgbClr val="F6FFFF"/>
          </a:solidFill>
        </p:spPr>
        <p:txBody>
          <a:bodyPr wrap="square" rtlCol="0">
            <a:spAutoFit/>
          </a:bodyPr>
          <a:lstStyle/>
          <a:p>
            <a:pPr rtl="1"/>
            <a:r>
              <a:rPr lang="ar-EG" sz="900" dirty="0"/>
              <a:t>تعويضات إصابات العمل</a:t>
            </a:r>
            <a:endParaRPr lang="en-US" sz="900" dirty="0"/>
          </a:p>
        </p:txBody>
      </p:sp>
      <p:sp>
        <p:nvSpPr>
          <p:cNvPr id="36" name="TextBox 35">
            <a:extLst>
              <a:ext uri="{FF2B5EF4-FFF2-40B4-BE49-F238E27FC236}">
                <a16:creationId xmlns:a16="http://schemas.microsoft.com/office/drawing/2014/main" id="{22CFACA0-BB79-775B-26C0-2BC3455B65CD}"/>
              </a:ext>
            </a:extLst>
          </p:cNvPr>
          <p:cNvSpPr txBox="1"/>
          <p:nvPr/>
        </p:nvSpPr>
        <p:spPr>
          <a:xfrm>
            <a:off x="670541" y="5754075"/>
            <a:ext cx="1957156" cy="230832"/>
          </a:xfrm>
          <a:prstGeom prst="rect">
            <a:avLst/>
          </a:prstGeom>
          <a:solidFill>
            <a:srgbClr val="F6FFFF"/>
          </a:solidFill>
        </p:spPr>
        <p:txBody>
          <a:bodyPr wrap="square" rtlCol="0">
            <a:spAutoFit/>
          </a:bodyPr>
          <a:lstStyle/>
          <a:p>
            <a:pPr rtl="1"/>
            <a:r>
              <a:rPr lang="ar-EG" sz="900" dirty="0"/>
              <a:t>الدخل الأساسي الشامل</a:t>
            </a:r>
            <a:endParaRPr lang="en-US" sz="900" dirty="0"/>
          </a:p>
        </p:txBody>
      </p:sp>
      <p:sp>
        <p:nvSpPr>
          <p:cNvPr id="37" name="TextBox 36">
            <a:extLst>
              <a:ext uri="{FF2B5EF4-FFF2-40B4-BE49-F238E27FC236}">
                <a16:creationId xmlns:a16="http://schemas.microsoft.com/office/drawing/2014/main" id="{17741A6F-F871-7E54-7A70-6146330CC591}"/>
              </a:ext>
            </a:extLst>
          </p:cNvPr>
          <p:cNvSpPr txBox="1"/>
          <p:nvPr/>
        </p:nvSpPr>
        <p:spPr>
          <a:xfrm>
            <a:off x="616570" y="6185631"/>
            <a:ext cx="5278350" cy="646331"/>
          </a:xfrm>
          <a:prstGeom prst="rect">
            <a:avLst/>
          </a:prstGeom>
          <a:solidFill>
            <a:schemeClr val="bg1"/>
          </a:solidFill>
        </p:spPr>
        <p:txBody>
          <a:bodyPr wrap="square" rtlCol="0">
            <a:spAutoFit/>
          </a:bodyPr>
          <a:lstStyle/>
          <a:p>
            <a:pPr rtl="1"/>
            <a:r>
              <a:rPr lang="ar-EG" sz="1200" dirty="0"/>
              <a:t>توجد أدلة على تأثير الحد من عمل الأطفال</a:t>
            </a:r>
          </a:p>
          <a:p>
            <a:pPr rtl="1"/>
            <a:r>
              <a:rPr lang="ar-EG" sz="1200" dirty="0"/>
              <a:t>على الرغم من عدم وجود دراسات عن عمل الأطفال، هناك احتمال كبير لتأثير وقائي على عمل الأطفال</a:t>
            </a:r>
          </a:p>
          <a:p>
            <a:pPr rtl="1"/>
            <a:r>
              <a:rPr lang="ar-EG" sz="1200" dirty="0"/>
              <a:t>لا يوجد تأثير محدد</a:t>
            </a:r>
            <a:endParaRPr lang="en-US" sz="1200" dirty="0"/>
          </a:p>
        </p:txBody>
      </p:sp>
    </p:spTree>
    <p:extLst>
      <p:ext uri="{BB962C8B-B14F-4D97-AF65-F5344CB8AC3E}">
        <p14:creationId xmlns:p14="http://schemas.microsoft.com/office/powerpoint/2010/main" val="3164143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96F88D2-831C-BD02-933F-E8B8D747BD60}"/>
              </a:ext>
            </a:extLst>
          </p:cNvPr>
          <p:cNvSpPr>
            <a:spLocks noGrp="1"/>
          </p:cNvSpPr>
          <p:nvPr>
            <p:ph type="title"/>
          </p:nvPr>
        </p:nvSpPr>
        <p:spPr>
          <a:xfrm>
            <a:off x="490538" y="1120674"/>
            <a:ext cx="11210924" cy="720000"/>
          </a:xfrm>
        </p:spPr>
        <p:txBody>
          <a:bodyPr/>
          <a:lstStyle/>
          <a:p>
            <a:pPr algn="r" rtl="1"/>
            <a:r>
              <a:rPr lang="ar-EG" dirty="0"/>
              <a:t>التوصيات الرئيسية:</a:t>
            </a:r>
            <a:endParaRPr lang="en-GB" dirty="0"/>
          </a:p>
        </p:txBody>
      </p:sp>
      <p:sp>
        <p:nvSpPr>
          <p:cNvPr id="5" name="Date Placeholder 4">
            <a:extLst>
              <a:ext uri="{FF2B5EF4-FFF2-40B4-BE49-F238E27FC236}">
                <a16:creationId xmlns:a16="http://schemas.microsoft.com/office/drawing/2014/main" id="{BFAF1B62-23A6-CB80-641D-DFCB19E932A2}"/>
              </a:ext>
            </a:extLst>
          </p:cNvPr>
          <p:cNvSpPr>
            <a:spLocks noGrp="1"/>
          </p:cNvSpPr>
          <p:nvPr>
            <p:ph type="dt" sz="half" idx="10"/>
          </p:nvPr>
        </p:nvSpPr>
        <p:spPr/>
        <p:txBody>
          <a:bodyPr/>
          <a:lstStyle/>
          <a:p>
            <a:r>
              <a:rPr lang="en-GB" dirty="0"/>
              <a:t>Date: Monday / 01 / October / 2019</a:t>
            </a:r>
          </a:p>
        </p:txBody>
      </p:sp>
      <p:sp>
        <p:nvSpPr>
          <p:cNvPr id="7" name="Slide Number Placeholder 6">
            <a:extLst>
              <a:ext uri="{FF2B5EF4-FFF2-40B4-BE49-F238E27FC236}">
                <a16:creationId xmlns:a16="http://schemas.microsoft.com/office/drawing/2014/main" id="{9599C6DD-2F3C-03F1-B4FA-C64285CE1473}"/>
              </a:ext>
            </a:extLst>
          </p:cNvPr>
          <p:cNvSpPr>
            <a:spLocks noGrp="1"/>
          </p:cNvSpPr>
          <p:nvPr>
            <p:ph type="sldNum" sz="quarter" idx="12"/>
          </p:nvPr>
        </p:nvSpPr>
        <p:spPr/>
        <p:txBody>
          <a:bodyPr/>
          <a:lstStyle/>
          <a:p>
            <a:fld id="{856227C0-AD57-4F9B-BAE3-EEFB0D0EE427}" type="slidenum">
              <a:rPr lang="en-GB" smtClean="0"/>
              <a:t>13</a:t>
            </a:fld>
            <a:endParaRPr lang="en-GB"/>
          </a:p>
        </p:txBody>
      </p:sp>
      <p:sp>
        <p:nvSpPr>
          <p:cNvPr id="8" name="Rectangle 1">
            <a:extLst>
              <a:ext uri="{FF2B5EF4-FFF2-40B4-BE49-F238E27FC236}">
                <a16:creationId xmlns:a16="http://schemas.microsoft.com/office/drawing/2014/main" id="{BA609DBF-FA82-8001-40E9-F106431C180B}"/>
              </a:ext>
            </a:extLst>
          </p:cNvPr>
          <p:cNvSpPr>
            <a:spLocks noGrp="1" noChangeArrowheads="1"/>
          </p:cNvSpPr>
          <p:nvPr>
            <p:ph idx="1"/>
          </p:nvPr>
        </p:nvSpPr>
        <p:spPr bwMode="auto">
          <a:xfrm>
            <a:off x="3903024" y="1764815"/>
            <a:ext cx="8031678"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indent="-285750" algn="r" rtl="1" eaLnBrk="0" fontAlgn="base" hangingPunct="0">
              <a:spcBef>
                <a:spcPct val="0"/>
              </a:spcBef>
              <a:spcAft>
                <a:spcPct val="0"/>
              </a:spcAft>
              <a:buFont typeface="Arial" panose="020B0604020202020204" pitchFamily="34" charset="0"/>
              <a:buChar char="•"/>
            </a:pPr>
            <a:r>
              <a:rPr lang="ar-EG" dirty="0"/>
              <a:t>تصميم برامج حماية اجتماعية تراعي احتياجات الأطفال، مع مراعاة المخاطر المحتملة لزيادة عمل الأطفال:</a:t>
            </a:r>
            <a:r>
              <a:rPr lang="en-GB" dirty="0"/>
              <a:t> </a:t>
            </a:r>
            <a:r>
              <a:rPr lang="ar-EG" b="0" dirty="0">
                <a:solidFill>
                  <a:schemeClr val="accent1"/>
                </a:solidFill>
              </a:rPr>
              <a:t>قد تؤدي التدخلات الرامية إلى زيادة الدخل، مثل التحويلات النقدية أو برامج تعزيز سبل العيش، إلى زيادة مشاركة الأطفال في الأنشطة الإنتاجية للأسرة دون قصد.</a:t>
            </a:r>
            <a:endParaRPr lang="en-GB" b="0" dirty="0">
              <a:solidFill>
                <a:schemeClr val="accent1"/>
              </a:solidFill>
            </a:endParaRPr>
          </a:p>
          <a:p>
            <a:pPr algn="r" rtl="1" eaLnBrk="0" fontAlgn="base" hangingPunct="0">
              <a:spcBef>
                <a:spcPct val="0"/>
              </a:spcBef>
              <a:spcAft>
                <a:spcPct val="0"/>
              </a:spcAft>
            </a:pPr>
            <a:endParaRPr lang="en-GB" dirty="0"/>
          </a:p>
          <a:p>
            <a:pPr marL="285750" lvl="0" indent="-285750" algn="r" rtl="1" eaLnBrk="0" fontAlgn="base" hangingPunct="0">
              <a:spcBef>
                <a:spcPct val="0"/>
              </a:spcBef>
              <a:spcAft>
                <a:spcPct val="0"/>
              </a:spcAft>
              <a:buFont typeface="Arial" panose="020B0604020202020204" pitchFamily="34" charset="0"/>
              <a:buChar char="•"/>
            </a:pPr>
            <a:r>
              <a:rPr lang="ar-EG" altLang="en-US" dirty="0">
                <a:solidFill>
                  <a:srgbClr val="FF0000"/>
                </a:solidFill>
                <a:latin typeface="Arial" panose="020B0604020202020204" pitchFamily="34" charset="0"/>
              </a:rPr>
              <a:t>توسيع نطاق الإعانات الشاملة للأطفال.</a:t>
            </a:r>
            <a:endParaRPr kumimoji="0" lang="en-US" altLang="en-US" sz="1800" b="0" i="0" u="none" strike="noStrike" cap="none" normalizeH="0" baseline="0" dirty="0">
              <a:ln>
                <a:noFill/>
              </a:ln>
              <a:solidFill>
                <a:srgbClr val="FF0000"/>
              </a:solidFill>
              <a:effectLst/>
              <a:latin typeface="Arial" panose="020B0604020202020204" pitchFamily="34" charset="0"/>
            </a:endParaRPr>
          </a:p>
          <a:p>
            <a:pPr marL="537750" lvl="2" indent="-285750" algn="r" rtl="1" eaLnBrk="0" fontAlgn="base" hangingPunct="0">
              <a:spcBef>
                <a:spcPct val="0"/>
              </a:spcBef>
              <a:spcAft>
                <a:spcPct val="0"/>
              </a:spcAft>
              <a:buFont typeface="Arial" panose="020B0604020202020204" pitchFamily="34" charset="0"/>
              <a:buChar char="•"/>
            </a:pPr>
            <a:r>
              <a:rPr lang="ar-EG" altLang="en-US" dirty="0">
                <a:solidFill>
                  <a:schemeClr val="accent1"/>
                </a:solidFill>
                <a:latin typeface="Arial" panose="020B0604020202020204" pitchFamily="34" charset="0"/>
              </a:rPr>
              <a:t>الشرطية ليست متطلبًا أساسياً للفعالية في مجال عمل الأطفال.</a:t>
            </a:r>
            <a:endParaRPr lang="en-US" altLang="en-US" dirty="0">
              <a:solidFill>
                <a:schemeClr val="accent1"/>
              </a:solidFill>
              <a:latin typeface="Arial" panose="020B0604020202020204" pitchFamily="34" charset="0"/>
            </a:endParaRPr>
          </a:p>
          <a:p>
            <a:pPr marL="537750" lvl="2" indent="-285750" algn="r" rtl="1" eaLnBrk="0" fontAlgn="base" hangingPunct="0">
              <a:spcBef>
                <a:spcPct val="0"/>
              </a:spcBef>
              <a:spcAft>
                <a:spcPct val="0"/>
              </a:spcAft>
              <a:buFont typeface="Arial" panose="020B0604020202020204" pitchFamily="34" charset="0"/>
              <a:buChar char="•"/>
            </a:pPr>
            <a:endParaRPr kumimoji="0" lang="en-US" altLang="en-US" b="0" i="0" u="none" strike="noStrike" cap="none" normalizeH="0" baseline="0" dirty="0">
              <a:ln>
                <a:noFill/>
              </a:ln>
              <a:solidFill>
                <a:srgbClr val="FF0000"/>
              </a:solidFill>
              <a:effectLst/>
              <a:latin typeface="Arial" panose="020B0604020202020204" pitchFamily="34" charset="0"/>
            </a:endParaRPr>
          </a:p>
          <a:p>
            <a:pPr marL="285750" lvl="0" indent="-285750" algn="r" rtl="1" eaLnBrk="0" fontAlgn="base" hangingPunct="0">
              <a:spcBef>
                <a:spcPct val="0"/>
              </a:spcBef>
              <a:spcAft>
                <a:spcPct val="0"/>
              </a:spcAft>
              <a:buFont typeface="Arial" panose="020B0604020202020204" pitchFamily="34" charset="0"/>
              <a:buChar char="•"/>
            </a:pPr>
            <a:r>
              <a:rPr lang="ar-EG" altLang="en-US" dirty="0">
                <a:solidFill>
                  <a:srgbClr val="FF0000"/>
                </a:solidFill>
                <a:latin typeface="Arial" panose="020B0604020202020204" pitchFamily="34" charset="0"/>
              </a:rPr>
              <a:t>زيادة كفاية المدفوعات وقابليتها للتنبؤ: </a:t>
            </a:r>
            <a:r>
              <a:rPr kumimoji="0" lang="en-US" altLang="en-US" sz="1800" b="0" i="0" u="none" strike="noStrike" cap="none" normalizeH="0" baseline="0" dirty="0">
                <a:ln>
                  <a:noFill/>
                </a:ln>
                <a:solidFill>
                  <a:srgbClr val="FF0000"/>
                </a:solidFill>
                <a:effectLst/>
                <a:latin typeface="Arial" panose="020B0604020202020204" pitchFamily="34" charset="0"/>
              </a:rPr>
              <a:t> </a:t>
            </a:r>
          </a:p>
          <a:p>
            <a:pPr marL="537750" lvl="2" indent="-285750" algn="r" rtl="1" eaLnBrk="0" fontAlgn="base" hangingPunct="0">
              <a:spcBef>
                <a:spcPct val="0"/>
              </a:spcBef>
              <a:spcAft>
                <a:spcPct val="0"/>
              </a:spcAft>
              <a:buFont typeface="Arial" panose="020B0604020202020204" pitchFamily="34" charset="0"/>
              <a:buChar char="•"/>
            </a:pPr>
            <a:r>
              <a:rPr lang="ar-EG" altLang="en-US" dirty="0">
                <a:solidFill>
                  <a:schemeClr val="accent1"/>
                </a:solidFill>
                <a:latin typeface="Arial" panose="020B0604020202020204" pitchFamily="34" charset="0"/>
              </a:rPr>
              <a:t>يمكن أن يرتبط حجم التحويلات المرتفع بمزيد من التحسينات في توزيع وقت الأطفال.</a:t>
            </a:r>
            <a:endParaRPr kumimoji="0" lang="en-US" altLang="en-US" b="0" i="0" u="none" strike="noStrike" cap="none" normalizeH="0" baseline="0" dirty="0">
              <a:ln>
                <a:noFill/>
              </a:ln>
              <a:solidFill>
                <a:schemeClr val="accent1"/>
              </a:solidFill>
              <a:effectLst/>
              <a:latin typeface="Arial" panose="020B0604020202020204" pitchFamily="34" charset="0"/>
            </a:endParaRPr>
          </a:p>
          <a:p>
            <a:pPr marL="537750" lvl="2" indent="-285750" algn="r" rtl="1" eaLnBrk="0" fontAlgn="base" hangingPunct="0">
              <a:spcBef>
                <a:spcPct val="0"/>
              </a:spcBef>
              <a:spcAft>
                <a:spcPct val="0"/>
              </a:spcAft>
              <a:buFont typeface="Arial" panose="020B0604020202020204" pitchFamily="34" charset="0"/>
              <a:buChar char="•"/>
            </a:pPr>
            <a:r>
              <a:rPr lang="ar-EG" altLang="en-US" dirty="0">
                <a:solidFill>
                  <a:schemeClr val="accent1"/>
                </a:solidFill>
                <a:latin typeface="Arial" panose="020B0604020202020204" pitchFamily="34" charset="0"/>
              </a:rPr>
              <a:t>ترتبط مدة البرنامج الأطول بانخفاض أقوى في عمل الأطفال.</a:t>
            </a:r>
            <a:endParaRPr lang="en-US" altLang="en-US" dirty="0">
              <a:solidFill>
                <a:schemeClr val="accent1"/>
              </a:solidFill>
              <a:latin typeface="Arial" panose="020B0604020202020204" pitchFamily="34" charset="0"/>
            </a:endParaRPr>
          </a:p>
          <a:p>
            <a:pPr marL="537750" lvl="2" indent="-285750" algn="r" rtl="1" eaLnBrk="0" fontAlgn="base" hangingPunct="0">
              <a:spcBef>
                <a:spcPct val="0"/>
              </a:spcBef>
              <a:spcAft>
                <a:spcPct val="0"/>
              </a:spcAft>
              <a:buFont typeface="Arial" panose="020B0604020202020204" pitchFamily="34" charset="0"/>
              <a:buChar char="•"/>
            </a:pPr>
            <a:endParaRPr kumimoji="0" lang="en-US" altLang="en-US" b="0" i="0" u="none" strike="noStrike" cap="none" normalizeH="0" baseline="0" dirty="0">
              <a:ln>
                <a:noFill/>
              </a:ln>
              <a:solidFill>
                <a:srgbClr val="FF0000"/>
              </a:solidFill>
              <a:effectLst/>
              <a:latin typeface="Arial" panose="020B0604020202020204" pitchFamily="34" charset="0"/>
            </a:endParaRPr>
          </a:p>
          <a:p>
            <a:pPr marL="285750" indent="-285750" algn="r" rtl="1" eaLnBrk="0" fontAlgn="base" hangingPunct="0">
              <a:spcBef>
                <a:spcPct val="0"/>
              </a:spcBef>
              <a:spcAft>
                <a:spcPct val="0"/>
              </a:spcAft>
              <a:buFont typeface="Arial" panose="020B0604020202020204" pitchFamily="34" charset="0"/>
              <a:buChar char="•"/>
            </a:pPr>
            <a:r>
              <a:rPr lang="ar-EG" altLang="en-US" dirty="0">
                <a:solidFill>
                  <a:srgbClr val="FF0000"/>
                </a:solidFill>
                <a:latin typeface="Arial" panose="020B0604020202020204" pitchFamily="34" charset="0"/>
              </a:rPr>
              <a:t>دمج الحماية الاجتماعية مع خدمات التعليم والصحة.</a:t>
            </a:r>
            <a:endParaRPr lang="en-US" altLang="en-US" dirty="0">
              <a:solidFill>
                <a:srgbClr val="FF0000"/>
              </a:solidFill>
              <a:latin typeface="Arial" panose="020B0604020202020204" pitchFamily="34" charset="0"/>
            </a:endParaRPr>
          </a:p>
          <a:p>
            <a:pPr marL="537750" lvl="2" indent="-285750" algn="r" rtl="1" eaLnBrk="0" fontAlgn="base" hangingPunct="0">
              <a:spcBef>
                <a:spcPct val="0"/>
              </a:spcBef>
              <a:spcAft>
                <a:spcPct val="0"/>
              </a:spcAft>
              <a:buFont typeface="Arial" panose="020B0604020202020204" pitchFamily="34" charset="0"/>
              <a:buChar char="•"/>
            </a:pPr>
            <a:r>
              <a:rPr lang="ar-EG" altLang="en-US" dirty="0">
                <a:solidFill>
                  <a:schemeClr val="accent1"/>
                </a:solidFill>
                <a:latin typeface="Arial" panose="020B0604020202020204" pitchFamily="34" charset="0"/>
              </a:rPr>
              <a:t>يتطلب ذلك أيضاً الاستثمار في أنظمة التعليم والصحة العامة لتعزيز الوصول إليها وتحسين جودتها.</a:t>
            </a:r>
            <a:endParaRPr kumimoji="0" lang="en-US" altLang="en-US" sz="1800" b="0" i="0" u="none" strike="noStrike" cap="none" normalizeH="0" baseline="0" dirty="0">
              <a:ln>
                <a:noFill/>
              </a:ln>
              <a:solidFill>
                <a:srgbClr val="FF0000"/>
              </a:solidFill>
              <a:effectLst/>
              <a:latin typeface="Arial" panose="020B0604020202020204" pitchFamily="34" charset="0"/>
            </a:endParaRPr>
          </a:p>
        </p:txBody>
      </p:sp>
      <p:sp>
        <p:nvSpPr>
          <p:cNvPr id="2" name="Arrow: Pentagon 1">
            <a:extLst>
              <a:ext uri="{FF2B5EF4-FFF2-40B4-BE49-F238E27FC236}">
                <a16:creationId xmlns:a16="http://schemas.microsoft.com/office/drawing/2014/main" id="{AAA66C19-0702-724B-5523-D007A017E44F}"/>
              </a:ext>
            </a:extLst>
          </p:cNvPr>
          <p:cNvSpPr/>
          <p:nvPr/>
        </p:nvSpPr>
        <p:spPr>
          <a:xfrm rot="10800000" flipH="1" flipV="1">
            <a:off x="-1" y="1676169"/>
            <a:ext cx="3788228" cy="4405746"/>
          </a:xfrm>
          <a:prstGeom prst="homePlate">
            <a:avLst>
              <a:gd name="adj" fmla="val 17712"/>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EG" sz="2800" dirty="0"/>
              <a:t>يتطلب سد الفجوة التمويلية</a:t>
            </a:r>
            <a:endParaRPr lang="en-US" sz="2800" dirty="0"/>
          </a:p>
          <a:p>
            <a:pPr algn="ctr"/>
            <a:endParaRPr lang="en-US" dirty="0"/>
          </a:p>
          <a:p>
            <a:pPr algn="ctr" rtl="1"/>
            <a:r>
              <a:rPr lang="ar-EG" dirty="0"/>
              <a:t>النظر في تنوع الآليات</a:t>
            </a:r>
          </a:p>
          <a:p>
            <a:pPr algn="ctr" rtl="1"/>
            <a:r>
              <a:rPr lang="ar-EG" dirty="0"/>
              <a:t>تأمين التمويل المحلي</a:t>
            </a:r>
          </a:p>
          <a:p>
            <a:pPr algn="ctr" rtl="1"/>
            <a:r>
              <a:rPr lang="ar-EG" dirty="0"/>
              <a:t>مع استكماله بالدعم الدولي إذا لزم الأمر</a:t>
            </a:r>
            <a:endParaRPr lang="en-GB" dirty="0"/>
          </a:p>
        </p:txBody>
      </p:sp>
      <p:pic>
        <p:nvPicPr>
          <p:cNvPr id="4" name="Picture 3" descr="A blue logo with a leaf and a symbol&#10;&#10;AI-generated content may be incorrect.">
            <a:extLst>
              <a:ext uri="{FF2B5EF4-FFF2-40B4-BE49-F238E27FC236}">
                <a16:creationId xmlns:a16="http://schemas.microsoft.com/office/drawing/2014/main" id="{39917E38-5189-F8F0-BACB-9EC2CF2225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538" y="310552"/>
            <a:ext cx="1597054" cy="655606"/>
          </a:xfrm>
          <a:prstGeom prst="rect">
            <a:avLst/>
          </a:prstGeom>
        </p:spPr>
      </p:pic>
    </p:spTree>
    <p:extLst>
      <p:ext uri="{BB962C8B-B14F-4D97-AF65-F5344CB8AC3E}">
        <p14:creationId xmlns:p14="http://schemas.microsoft.com/office/powerpoint/2010/main" val="13157344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4201886" y="2417092"/>
            <a:ext cx="7533172" cy="1011908"/>
          </a:xfrm>
        </p:spPr>
        <p:txBody>
          <a:bodyPr/>
          <a:lstStyle/>
          <a:p>
            <a:pPr algn="r" rtl="1">
              <a:lnSpc>
                <a:spcPts val="4800"/>
              </a:lnSpc>
            </a:pPr>
            <a:r>
              <a:rPr lang="ar-EG" sz="2800" dirty="0">
                <a:latin typeface="Overpass" panose="00000500000000000000" pitchFamily="2" charset="0"/>
              </a:rPr>
              <a:t>شكرًا لحسن الاستماع </a:t>
            </a:r>
            <a:r>
              <a:rPr lang="fr-CH" sz="2800" dirty="0">
                <a:latin typeface="Overpass" panose="00000500000000000000" pitchFamily="2" charset="0"/>
              </a:rPr>
              <a:t>!</a:t>
            </a:r>
            <a:br>
              <a:rPr lang="fr-CH" sz="2800" dirty="0">
                <a:latin typeface="Overpass" panose="00000500000000000000" pitchFamily="2" charset="0"/>
              </a:rPr>
            </a:br>
            <a:r>
              <a:rPr lang="ar-EG" sz="2800" dirty="0">
                <a:latin typeface="Overpass" panose="00000500000000000000" pitchFamily="2" charset="0"/>
              </a:rPr>
              <a:t>لمزيد من المعلومات يُرجى الاطلاع على المراجع التالية :</a:t>
            </a:r>
            <a:endParaRPr lang="en-GB" sz="2800" dirty="0">
              <a:latin typeface="Overpass" panose="00000500000000000000" pitchFamily="2" charset="0"/>
            </a:endParaRPr>
          </a:p>
        </p:txBody>
      </p:sp>
      <p:sp>
        <p:nvSpPr>
          <p:cNvPr id="5" name="Date Placeholder 4"/>
          <p:cNvSpPr>
            <a:spLocks noGrp="1"/>
          </p:cNvSpPr>
          <p:nvPr>
            <p:ph type="dt" sz="half" idx="10"/>
          </p:nvPr>
        </p:nvSpPr>
        <p:spPr>
          <a:xfrm>
            <a:off x="8766404" y="5943450"/>
            <a:ext cx="2743200" cy="216000"/>
          </a:xfrm>
        </p:spPr>
        <p:txBody>
          <a:bodyPr/>
          <a:lstStyle/>
          <a:p>
            <a:pPr algn="r" rtl="1"/>
            <a:r>
              <a:rPr lang="ar-EG" dirty="0"/>
              <a:t>التاريخ: الاثنين / 01/ أكتوبر / 2019</a:t>
            </a:r>
            <a:endParaRPr lang="en-GB" dirty="0"/>
          </a:p>
        </p:txBody>
      </p:sp>
      <p:sp>
        <p:nvSpPr>
          <p:cNvPr id="7" name="Slide Number Placeholder 6"/>
          <p:cNvSpPr>
            <a:spLocks noGrp="1"/>
          </p:cNvSpPr>
          <p:nvPr>
            <p:ph type="sldNum" sz="quarter" idx="12"/>
          </p:nvPr>
        </p:nvSpPr>
        <p:spPr/>
        <p:txBody>
          <a:bodyPr/>
          <a:lstStyle/>
          <a:p>
            <a:fld id="{856227C0-AD57-4F9B-BAE3-EEFB0D0EE427}" type="slidenum">
              <a:rPr lang="en-GB" smtClean="0"/>
              <a:t>14</a:t>
            </a:fld>
            <a:endParaRPr lang="en-GB"/>
          </a:p>
        </p:txBody>
      </p:sp>
      <p:sp>
        <p:nvSpPr>
          <p:cNvPr id="12" name="Picture Placeholder 11">
            <a:extLst>
              <a:ext uri="{FF2B5EF4-FFF2-40B4-BE49-F238E27FC236}">
                <a16:creationId xmlns:a16="http://schemas.microsoft.com/office/drawing/2014/main" id="{6D1D93F2-7B1B-F482-A2D7-6ACF89C4D2E6}"/>
              </a:ext>
            </a:extLst>
          </p:cNvPr>
          <p:cNvSpPr>
            <a:spLocks noGrp="1"/>
          </p:cNvSpPr>
          <p:nvPr>
            <p:ph type="pic" sz="quarter" idx="13"/>
          </p:nvPr>
        </p:nvSpPr>
        <p:spPr>
          <a:xfrm flipH="1">
            <a:off x="8880" y="0"/>
            <a:ext cx="9245600" cy="5321300"/>
          </a:xfrm>
        </p:spPr>
        <p:txBody>
          <a:bodyPr/>
          <a:lstStyle/>
          <a:p>
            <a:pPr marL="0" indent="0" algn="r" defTabSz="914400" rtl="1" eaLnBrk="1" latinLnBrk="0" hangingPunct="1">
              <a:lnSpc>
                <a:spcPct val="100000"/>
              </a:lnSpc>
              <a:spcBef>
                <a:spcPts val="2400"/>
              </a:spcBef>
              <a:spcAft>
                <a:spcPts val="600"/>
              </a:spcAft>
              <a:buFont typeface="Arial" panose="020B0604020202020204" pitchFamily="34" charset="0"/>
              <a:buNone/>
            </a:pPr>
            <a:endParaRPr lang="en-GB" dirty="0"/>
          </a:p>
        </p:txBody>
      </p:sp>
      <p:pic>
        <p:nvPicPr>
          <p:cNvPr id="2" name="Picture 1">
            <a:hlinkClick r:id="rId2"/>
            <a:extLst>
              <a:ext uri="{FF2B5EF4-FFF2-40B4-BE49-F238E27FC236}">
                <a16:creationId xmlns:a16="http://schemas.microsoft.com/office/drawing/2014/main" id="{DA9A4C56-0C5A-5FB1-D52E-A26D4E81CEF2}"/>
              </a:ext>
            </a:extLst>
          </p:cNvPr>
          <p:cNvPicPr>
            <a:picLocks noChangeAspect="1"/>
          </p:cNvPicPr>
          <p:nvPr/>
        </p:nvPicPr>
        <p:blipFill rotWithShape="1">
          <a:blip r:embed="rId3"/>
          <a:srcRect b="4182"/>
          <a:stretch/>
        </p:blipFill>
        <p:spPr>
          <a:xfrm>
            <a:off x="6938356" y="3773527"/>
            <a:ext cx="2019908" cy="2768155"/>
          </a:xfrm>
          <a:prstGeom prst="rect">
            <a:avLst/>
          </a:prstGeom>
          <a:ln>
            <a:noFill/>
          </a:ln>
          <a:effectLst>
            <a:outerShdw blurRad="292100" dist="139700" dir="2700000" algn="tl" rotWithShape="0">
              <a:srgbClr val="333333">
                <a:alpha val="65000"/>
              </a:srgbClr>
            </a:outerShdw>
          </a:effectLst>
        </p:spPr>
      </p:pic>
      <p:pic>
        <p:nvPicPr>
          <p:cNvPr id="4" name="Picture 3">
            <a:hlinkClick r:id="rId4"/>
            <a:extLst>
              <a:ext uri="{FF2B5EF4-FFF2-40B4-BE49-F238E27FC236}">
                <a16:creationId xmlns:a16="http://schemas.microsoft.com/office/drawing/2014/main" id="{0692A701-C531-AB0E-123F-4630CF7738FD}"/>
              </a:ext>
            </a:extLst>
          </p:cNvPr>
          <p:cNvPicPr>
            <a:picLocks noChangeAspect="1"/>
          </p:cNvPicPr>
          <p:nvPr/>
        </p:nvPicPr>
        <p:blipFill>
          <a:blip r:embed="rId5"/>
          <a:stretch>
            <a:fillRect/>
          </a:stretch>
        </p:blipFill>
        <p:spPr>
          <a:xfrm>
            <a:off x="9733729" y="3773527"/>
            <a:ext cx="1967733" cy="2714005"/>
          </a:xfrm>
          <a:prstGeom prst="rect">
            <a:avLst/>
          </a:prstGeom>
          <a:ln>
            <a:noFill/>
          </a:ln>
          <a:effectLst>
            <a:outerShdw blurRad="292100" dist="139700" dir="2700000" algn="tl" rotWithShape="0">
              <a:srgbClr val="333333">
                <a:alpha val="65000"/>
              </a:srgbClr>
            </a:outerShdw>
          </a:effectLst>
        </p:spPr>
      </p:pic>
      <p:pic>
        <p:nvPicPr>
          <p:cNvPr id="3" name="Picture 2" descr="A blue logo with a leaf and a symbol&#10;&#10;AI-generated content may be incorrect.">
            <a:extLst>
              <a:ext uri="{FF2B5EF4-FFF2-40B4-BE49-F238E27FC236}">
                <a16:creationId xmlns:a16="http://schemas.microsoft.com/office/drawing/2014/main" id="{FD12AB63-C016-58DB-ADA7-6CF01303745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138004" y="370468"/>
            <a:ext cx="1597054" cy="655606"/>
          </a:xfrm>
          <a:prstGeom prst="rect">
            <a:avLst/>
          </a:prstGeom>
        </p:spPr>
      </p:pic>
    </p:spTree>
    <p:extLst>
      <p:ext uri="{BB962C8B-B14F-4D97-AF65-F5344CB8AC3E}">
        <p14:creationId xmlns:p14="http://schemas.microsoft.com/office/powerpoint/2010/main" val="1672874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90D865-8EFC-6E09-76CE-DBCB5DB380E5}"/>
              </a:ext>
            </a:extLst>
          </p:cNvPr>
          <p:cNvSpPr>
            <a:spLocks noGrp="1"/>
          </p:cNvSpPr>
          <p:nvPr>
            <p:ph type="title"/>
          </p:nvPr>
        </p:nvSpPr>
        <p:spPr>
          <a:xfrm>
            <a:off x="490538" y="1423195"/>
            <a:ext cx="11210924" cy="720000"/>
          </a:xfrm>
        </p:spPr>
        <p:txBody>
          <a:bodyPr anchor="t">
            <a:normAutofit/>
          </a:bodyPr>
          <a:lstStyle/>
          <a:p>
            <a:pPr algn="r" rtl="1"/>
            <a:r>
              <a:rPr lang="ar-EG" dirty="0"/>
              <a:t>الاتجاهات العالمية والإقليمية في مجال عمل الأطفال</a:t>
            </a:r>
            <a:endParaRPr lang="en-GB" dirty="0"/>
          </a:p>
        </p:txBody>
      </p:sp>
      <p:sp>
        <p:nvSpPr>
          <p:cNvPr id="4" name="Content Placeholder 3">
            <a:extLst>
              <a:ext uri="{FF2B5EF4-FFF2-40B4-BE49-F238E27FC236}">
                <a16:creationId xmlns:a16="http://schemas.microsoft.com/office/drawing/2014/main" id="{3B1313C5-D814-7834-2953-BF4BF006B103}"/>
              </a:ext>
            </a:extLst>
          </p:cNvPr>
          <p:cNvSpPr>
            <a:spLocks noGrp="1"/>
          </p:cNvSpPr>
          <p:nvPr>
            <p:ph sz="half" idx="1"/>
          </p:nvPr>
        </p:nvSpPr>
        <p:spPr>
          <a:xfrm>
            <a:off x="5813999" y="1979354"/>
            <a:ext cx="6008233" cy="4345216"/>
          </a:xfrm>
        </p:spPr>
        <p:txBody>
          <a:bodyPr>
            <a:normAutofit/>
          </a:bodyPr>
          <a:lstStyle/>
          <a:p>
            <a:pPr marL="285750" indent="-285750" algn="r" rtl="1">
              <a:buFont typeface="Arial" panose="020B0604020202020204" pitchFamily="34" charset="0"/>
              <a:buChar char="•"/>
            </a:pPr>
            <a:r>
              <a:rPr lang="ar-EG" dirty="0"/>
              <a:t>في عام 2020، كان 1 من كل 10 أطفال منخرطون في عمل الأطفال، بما يعادل 160 مليون طفل على مستوى العالم.</a:t>
            </a:r>
            <a:endParaRPr lang="en-GB" dirty="0"/>
          </a:p>
          <a:p>
            <a:pPr marL="285750" indent="-285750" algn="r" rtl="1">
              <a:buFont typeface="Arial" panose="020B0604020202020204" pitchFamily="34" charset="0"/>
              <a:buChar char="•"/>
            </a:pPr>
            <a:r>
              <a:rPr lang="ar-EG" dirty="0"/>
              <a:t>توقف التقدم الذي اُحرز مؤخرًا منذ عام 2016.</a:t>
            </a:r>
            <a:endParaRPr lang="en-GB" dirty="0"/>
          </a:p>
          <a:p>
            <a:pPr marL="285750" indent="-285750" algn="r" rtl="1">
              <a:buFont typeface="Arial" panose="020B0604020202020204" pitchFamily="34" charset="0"/>
              <a:buChar char="•"/>
            </a:pPr>
            <a:r>
              <a:rPr lang="ar-EG" dirty="0"/>
              <a:t>تُظهر التقديرات العالمية تقدمًا متفاوتًا حسب المنطقة:                     أظهرت آسيا والمحيط الهادئ وأمريكا اللاتينية ومنطقة البحر الكاريبي انخفاضًا مطردًا  بشكل عام، بينما ارتفعت المعدلات في أفريقيا جنوب الصحراء الكبرى منذ عام 2012 فصاعدًا.</a:t>
            </a:r>
            <a:endParaRPr lang="en-GB" dirty="0"/>
          </a:p>
          <a:p>
            <a:pPr marL="285750" indent="-285750" algn="r" rtl="1">
              <a:buFont typeface="Arial" panose="020B0604020202020204" pitchFamily="34" charset="0"/>
              <a:buChar char="•"/>
            </a:pPr>
            <a:r>
              <a:rPr lang="ar-EG" dirty="0"/>
              <a:t>ينخرط أكثر من 75٪ من الأطفال الصغار في عمل الأطفال في قطاع الزراعة، ويعمل حوالي 83٪ منهم في مشاريع صغيرة عائلية (زراعية أو غير زراعية).</a:t>
            </a:r>
            <a:endParaRPr lang="en-GB" dirty="0"/>
          </a:p>
        </p:txBody>
      </p:sp>
      <p:pic>
        <p:nvPicPr>
          <p:cNvPr id="8" name="Picture Placeholder 7" descr="A screenshot of a graph&#10;&#10;AI-generated content may be incorrect.">
            <a:extLst>
              <a:ext uri="{FF2B5EF4-FFF2-40B4-BE49-F238E27FC236}">
                <a16:creationId xmlns:a16="http://schemas.microsoft.com/office/drawing/2014/main" id="{E4543EA0-7A77-1E07-8982-0A5A3559F8A9}"/>
              </a:ext>
            </a:extLst>
          </p:cNvPr>
          <p:cNvPicPr>
            <a:picLocks noGrp="1" noChangeAspect="1"/>
          </p:cNvPicPr>
          <p:nvPr>
            <p:ph sz="half" idx="2"/>
          </p:nvPr>
        </p:nvPicPr>
        <p:blipFill>
          <a:blip r:embed="rId3"/>
          <a:stretch>
            <a:fillRect/>
          </a:stretch>
        </p:blipFill>
        <p:spPr>
          <a:xfrm flipH="1">
            <a:off x="369768" y="1726876"/>
            <a:ext cx="5170714" cy="4244069"/>
          </a:xfrm>
          <a:prstGeom prst="rect">
            <a:avLst/>
          </a:prstGeom>
          <a:noFill/>
        </p:spPr>
      </p:pic>
      <p:sp>
        <p:nvSpPr>
          <p:cNvPr id="6" name="Footer Placeholder 5">
            <a:extLst>
              <a:ext uri="{FF2B5EF4-FFF2-40B4-BE49-F238E27FC236}">
                <a16:creationId xmlns:a16="http://schemas.microsoft.com/office/drawing/2014/main" id="{F03C7919-D1F1-9E72-6ED1-2292F6A78AA5}"/>
              </a:ext>
            </a:extLst>
          </p:cNvPr>
          <p:cNvSpPr>
            <a:spLocks noGrp="1"/>
          </p:cNvSpPr>
          <p:nvPr>
            <p:ph type="ftr" sz="quarter" idx="11"/>
          </p:nvPr>
        </p:nvSpPr>
        <p:spPr>
          <a:xfrm>
            <a:off x="6779031" y="6032767"/>
            <a:ext cx="5024220" cy="184607"/>
          </a:xfrm>
        </p:spPr>
        <p:txBody>
          <a:bodyPr>
            <a:normAutofit fontScale="92500" lnSpcReduction="10000"/>
          </a:bodyPr>
          <a:lstStyle/>
          <a:p>
            <a:pPr algn="r" rtl="1">
              <a:lnSpc>
                <a:spcPct val="90000"/>
              </a:lnSpc>
              <a:spcAft>
                <a:spcPts val="600"/>
              </a:spcAft>
            </a:pPr>
            <a:r>
              <a:rPr lang="ar-EG" sz="800" dirty="0"/>
              <a:t>تعزيز العدالة الاجتماعية، وتشجيع العمل اللائق </a:t>
            </a:r>
            <a:endParaRPr lang="en-GB" sz="800" dirty="0"/>
          </a:p>
        </p:txBody>
      </p:sp>
      <p:sp>
        <p:nvSpPr>
          <p:cNvPr id="7" name="Slide Number Placeholder 6">
            <a:extLst>
              <a:ext uri="{FF2B5EF4-FFF2-40B4-BE49-F238E27FC236}">
                <a16:creationId xmlns:a16="http://schemas.microsoft.com/office/drawing/2014/main" id="{DB23506D-C712-B020-A395-3E3A45666BAC}"/>
              </a:ext>
            </a:extLst>
          </p:cNvPr>
          <p:cNvSpPr>
            <a:spLocks noGrp="1"/>
          </p:cNvSpPr>
          <p:nvPr>
            <p:ph type="sldNum" sz="quarter" idx="12"/>
          </p:nvPr>
        </p:nvSpPr>
        <p:spPr>
          <a:xfrm>
            <a:off x="11161462" y="432000"/>
            <a:ext cx="540000" cy="288000"/>
          </a:xfrm>
        </p:spPr>
        <p:txBody>
          <a:bodyPr anchor="t">
            <a:normAutofit/>
          </a:bodyPr>
          <a:lstStyle/>
          <a:p>
            <a:pPr>
              <a:spcAft>
                <a:spcPts val="600"/>
              </a:spcAft>
            </a:pPr>
            <a:fld id="{856227C0-AD57-4F9B-BAE3-EEFB0D0EE427}" type="slidenum">
              <a:rPr lang="en-GB" smtClean="0"/>
              <a:pPr>
                <a:spcAft>
                  <a:spcPts val="600"/>
                </a:spcAft>
              </a:pPr>
              <a:t>2</a:t>
            </a:fld>
            <a:endParaRPr lang="en-GB"/>
          </a:p>
        </p:txBody>
      </p:sp>
      <p:sp>
        <p:nvSpPr>
          <p:cNvPr id="5" name="Date Placeholder 4">
            <a:extLst>
              <a:ext uri="{FF2B5EF4-FFF2-40B4-BE49-F238E27FC236}">
                <a16:creationId xmlns:a16="http://schemas.microsoft.com/office/drawing/2014/main" id="{A6E80C5E-F304-65AC-3096-D4BABECCE745}"/>
              </a:ext>
            </a:extLst>
          </p:cNvPr>
          <p:cNvSpPr>
            <a:spLocks noGrp="1"/>
          </p:cNvSpPr>
          <p:nvPr>
            <p:ph type="dt" sz="half" idx="10"/>
          </p:nvPr>
        </p:nvSpPr>
        <p:spPr/>
        <p:txBody>
          <a:bodyPr/>
          <a:lstStyle/>
          <a:p>
            <a:pPr>
              <a:spcAft>
                <a:spcPts val="600"/>
              </a:spcAft>
            </a:pPr>
            <a:r>
              <a:rPr lang="en-GB"/>
              <a:t>Date: Monday / 01 / October / 2019</a:t>
            </a:r>
          </a:p>
        </p:txBody>
      </p:sp>
      <p:pic>
        <p:nvPicPr>
          <p:cNvPr id="2" name="Picture 1" descr="A blue logo with a leaf and a symbol&#10;&#10;AI-generated content may be incorrect.">
            <a:extLst>
              <a:ext uri="{FF2B5EF4-FFF2-40B4-BE49-F238E27FC236}">
                <a16:creationId xmlns:a16="http://schemas.microsoft.com/office/drawing/2014/main" id="{ECDB4C6A-432A-D12C-D6EB-AE64CEF423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538" y="310552"/>
            <a:ext cx="1597054" cy="655606"/>
          </a:xfrm>
          <a:prstGeom prst="rect">
            <a:avLst/>
          </a:prstGeom>
        </p:spPr>
      </p:pic>
      <p:sp>
        <p:nvSpPr>
          <p:cNvPr id="9" name="TextBox 8">
            <a:extLst>
              <a:ext uri="{FF2B5EF4-FFF2-40B4-BE49-F238E27FC236}">
                <a16:creationId xmlns:a16="http://schemas.microsoft.com/office/drawing/2014/main" id="{0E891368-5F87-D220-B378-E5E62388928E}"/>
              </a:ext>
            </a:extLst>
          </p:cNvPr>
          <p:cNvSpPr txBox="1"/>
          <p:nvPr/>
        </p:nvSpPr>
        <p:spPr>
          <a:xfrm>
            <a:off x="2310062" y="1821695"/>
            <a:ext cx="2858703" cy="307777"/>
          </a:xfrm>
          <a:prstGeom prst="rect">
            <a:avLst/>
          </a:prstGeom>
          <a:solidFill>
            <a:srgbClr val="EBF5FD"/>
          </a:solidFill>
        </p:spPr>
        <p:txBody>
          <a:bodyPr wrap="square" rtlCol="0">
            <a:spAutoFit/>
          </a:bodyPr>
          <a:lstStyle/>
          <a:p>
            <a:pPr algn="r" rtl="1"/>
            <a:r>
              <a:rPr lang="ar-EG" sz="1400" b="1" dirty="0">
                <a:solidFill>
                  <a:srgbClr val="3264C8"/>
                </a:solidFill>
              </a:rPr>
              <a:t>الأطفال العاملون حسب المنطقة</a:t>
            </a:r>
            <a:endParaRPr lang="en-US" sz="1400" b="1" dirty="0">
              <a:solidFill>
                <a:srgbClr val="3264C8"/>
              </a:solidFill>
            </a:endParaRPr>
          </a:p>
        </p:txBody>
      </p:sp>
      <p:sp>
        <p:nvSpPr>
          <p:cNvPr id="10" name="TextBox 9">
            <a:extLst>
              <a:ext uri="{FF2B5EF4-FFF2-40B4-BE49-F238E27FC236}">
                <a16:creationId xmlns:a16="http://schemas.microsoft.com/office/drawing/2014/main" id="{CF12D90A-3230-4C45-AE03-5DED8BDD4496}"/>
              </a:ext>
            </a:extLst>
          </p:cNvPr>
          <p:cNvSpPr txBox="1"/>
          <p:nvPr/>
        </p:nvSpPr>
        <p:spPr>
          <a:xfrm>
            <a:off x="490538" y="2094994"/>
            <a:ext cx="4864085" cy="430887"/>
          </a:xfrm>
          <a:prstGeom prst="rect">
            <a:avLst/>
          </a:prstGeom>
          <a:solidFill>
            <a:srgbClr val="EBF5FD"/>
          </a:solidFill>
        </p:spPr>
        <p:txBody>
          <a:bodyPr wrap="square" rtlCol="0">
            <a:spAutoFit/>
          </a:bodyPr>
          <a:lstStyle/>
          <a:p>
            <a:pPr algn="r" rtl="1"/>
            <a:r>
              <a:rPr lang="ar-EG" sz="1050" dirty="0"/>
              <a:t>في العالم، هناك 160 مليون طفل - 63 مليون فتاة و97 مليون فتى - يعملون، وهو ما يمثل حوالي 1 من كل 10 أطفال في العالم. ما يقرب من نصفهم، أي 97 مليون طفل، يعملون في أعمال خطرة. </a:t>
            </a:r>
            <a:endParaRPr lang="en-US" sz="1050" dirty="0"/>
          </a:p>
        </p:txBody>
      </p:sp>
      <p:sp>
        <p:nvSpPr>
          <p:cNvPr id="11" name="TextBox 10">
            <a:extLst>
              <a:ext uri="{FF2B5EF4-FFF2-40B4-BE49-F238E27FC236}">
                <a16:creationId xmlns:a16="http://schemas.microsoft.com/office/drawing/2014/main" id="{881ACE32-B966-3778-4F80-A9F76D9AD23E}"/>
              </a:ext>
            </a:extLst>
          </p:cNvPr>
          <p:cNvSpPr txBox="1"/>
          <p:nvPr/>
        </p:nvSpPr>
        <p:spPr>
          <a:xfrm>
            <a:off x="4273617" y="2625237"/>
            <a:ext cx="924024" cy="253916"/>
          </a:xfrm>
          <a:prstGeom prst="rect">
            <a:avLst/>
          </a:prstGeom>
          <a:solidFill>
            <a:srgbClr val="EBF5FD"/>
          </a:solidFill>
        </p:spPr>
        <p:txBody>
          <a:bodyPr wrap="square" rtlCol="0">
            <a:spAutoFit/>
          </a:bodyPr>
          <a:lstStyle/>
          <a:p>
            <a:pPr algn="r" rtl="1"/>
            <a:r>
              <a:rPr lang="ar-EG" sz="1000" dirty="0"/>
              <a:t>في عمل الأطفال</a:t>
            </a:r>
            <a:endParaRPr lang="en-US" sz="1000" dirty="0"/>
          </a:p>
        </p:txBody>
      </p:sp>
      <p:sp>
        <p:nvSpPr>
          <p:cNvPr id="12" name="TextBox 11">
            <a:extLst>
              <a:ext uri="{FF2B5EF4-FFF2-40B4-BE49-F238E27FC236}">
                <a16:creationId xmlns:a16="http://schemas.microsoft.com/office/drawing/2014/main" id="{E888D330-D5E5-D24B-6B3A-1F89145CD65C}"/>
              </a:ext>
            </a:extLst>
          </p:cNvPr>
          <p:cNvSpPr txBox="1"/>
          <p:nvPr/>
        </p:nvSpPr>
        <p:spPr>
          <a:xfrm>
            <a:off x="3212835" y="2626649"/>
            <a:ext cx="924024" cy="253916"/>
          </a:xfrm>
          <a:prstGeom prst="rect">
            <a:avLst/>
          </a:prstGeom>
          <a:solidFill>
            <a:srgbClr val="EBF5FD"/>
          </a:solidFill>
        </p:spPr>
        <p:txBody>
          <a:bodyPr wrap="square" rtlCol="0">
            <a:spAutoFit/>
          </a:bodyPr>
          <a:lstStyle/>
          <a:p>
            <a:pPr algn="r" rtl="1"/>
            <a:r>
              <a:rPr lang="ar-EG" sz="1000" dirty="0"/>
              <a:t>في أعمال خطرة</a:t>
            </a:r>
            <a:endParaRPr lang="en-US" sz="1000" dirty="0"/>
          </a:p>
        </p:txBody>
      </p:sp>
      <p:sp>
        <p:nvSpPr>
          <p:cNvPr id="13" name="TextBox 12">
            <a:extLst>
              <a:ext uri="{FF2B5EF4-FFF2-40B4-BE49-F238E27FC236}">
                <a16:creationId xmlns:a16="http://schemas.microsoft.com/office/drawing/2014/main" id="{48A731B4-A0BC-7EFF-FB7B-E8173557BACE}"/>
              </a:ext>
            </a:extLst>
          </p:cNvPr>
          <p:cNvSpPr txBox="1"/>
          <p:nvPr/>
        </p:nvSpPr>
        <p:spPr>
          <a:xfrm>
            <a:off x="4377830" y="5064757"/>
            <a:ext cx="924024" cy="400110"/>
          </a:xfrm>
          <a:prstGeom prst="rect">
            <a:avLst/>
          </a:prstGeom>
          <a:solidFill>
            <a:srgbClr val="EBF5FD"/>
          </a:solidFill>
        </p:spPr>
        <p:txBody>
          <a:bodyPr wrap="square" rtlCol="0">
            <a:spAutoFit/>
          </a:bodyPr>
          <a:lstStyle/>
          <a:p>
            <a:pPr algn="ctr" rtl="1"/>
            <a:r>
              <a:rPr lang="ar-EG" sz="1000" dirty="0"/>
              <a:t>أفريقيا جنوب الصحراء الكبرى</a:t>
            </a:r>
            <a:endParaRPr lang="en-US" sz="1000" dirty="0"/>
          </a:p>
        </p:txBody>
      </p:sp>
      <p:sp>
        <p:nvSpPr>
          <p:cNvPr id="14" name="TextBox 13">
            <a:extLst>
              <a:ext uri="{FF2B5EF4-FFF2-40B4-BE49-F238E27FC236}">
                <a16:creationId xmlns:a16="http://schemas.microsoft.com/office/drawing/2014/main" id="{98CE6669-3B52-1FCC-EEF1-09F7D8C94511}"/>
              </a:ext>
            </a:extLst>
          </p:cNvPr>
          <p:cNvSpPr txBox="1"/>
          <p:nvPr/>
        </p:nvSpPr>
        <p:spPr>
          <a:xfrm>
            <a:off x="3453805" y="5064757"/>
            <a:ext cx="924024" cy="246221"/>
          </a:xfrm>
          <a:prstGeom prst="rect">
            <a:avLst/>
          </a:prstGeom>
          <a:solidFill>
            <a:srgbClr val="EBF5FD"/>
          </a:solidFill>
        </p:spPr>
        <p:txBody>
          <a:bodyPr wrap="square" rtlCol="0">
            <a:spAutoFit/>
          </a:bodyPr>
          <a:lstStyle/>
          <a:p>
            <a:pPr algn="ctr" rtl="1"/>
            <a:r>
              <a:rPr lang="ar-EG" sz="1000" dirty="0"/>
              <a:t>الدول العربية</a:t>
            </a:r>
            <a:endParaRPr lang="en-US" sz="1000" dirty="0"/>
          </a:p>
        </p:txBody>
      </p:sp>
      <p:sp>
        <p:nvSpPr>
          <p:cNvPr id="15" name="TextBox 14">
            <a:extLst>
              <a:ext uri="{FF2B5EF4-FFF2-40B4-BE49-F238E27FC236}">
                <a16:creationId xmlns:a16="http://schemas.microsoft.com/office/drawing/2014/main" id="{4645F517-1255-09C4-4265-2F2003043AB1}"/>
              </a:ext>
            </a:extLst>
          </p:cNvPr>
          <p:cNvSpPr txBox="1"/>
          <p:nvPr/>
        </p:nvSpPr>
        <p:spPr>
          <a:xfrm>
            <a:off x="2460568" y="5064757"/>
            <a:ext cx="924024" cy="400110"/>
          </a:xfrm>
          <a:prstGeom prst="rect">
            <a:avLst/>
          </a:prstGeom>
          <a:solidFill>
            <a:srgbClr val="EBF5FD"/>
          </a:solidFill>
        </p:spPr>
        <p:txBody>
          <a:bodyPr wrap="square" rtlCol="0">
            <a:spAutoFit/>
          </a:bodyPr>
          <a:lstStyle/>
          <a:p>
            <a:pPr algn="ctr" rtl="1"/>
            <a:r>
              <a:rPr lang="ar-EG" sz="1000" dirty="0"/>
              <a:t>آسيا والمحيط الهادي</a:t>
            </a:r>
            <a:endParaRPr lang="en-US" sz="1000" dirty="0"/>
          </a:p>
        </p:txBody>
      </p:sp>
      <p:sp>
        <p:nvSpPr>
          <p:cNvPr id="16" name="TextBox 15">
            <a:extLst>
              <a:ext uri="{FF2B5EF4-FFF2-40B4-BE49-F238E27FC236}">
                <a16:creationId xmlns:a16="http://schemas.microsoft.com/office/drawing/2014/main" id="{77DC724A-1B47-36D5-A64D-9073CB10CA25}"/>
              </a:ext>
            </a:extLst>
          </p:cNvPr>
          <p:cNvSpPr txBox="1"/>
          <p:nvPr/>
        </p:nvSpPr>
        <p:spPr>
          <a:xfrm>
            <a:off x="1556187" y="5062798"/>
            <a:ext cx="924024" cy="400110"/>
          </a:xfrm>
          <a:prstGeom prst="rect">
            <a:avLst/>
          </a:prstGeom>
          <a:solidFill>
            <a:srgbClr val="EBF5FD"/>
          </a:solidFill>
        </p:spPr>
        <p:txBody>
          <a:bodyPr wrap="square" rtlCol="0">
            <a:spAutoFit/>
          </a:bodyPr>
          <a:lstStyle/>
          <a:p>
            <a:pPr algn="ctr" rtl="1"/>
            <a:r>
              <a:rPr lang="ar-EG" sz="1000" dirty="0"/>
              <a:t>أوروبا وآسيا الوسطى</a:t>
            </a:r>
            <a:endParaRPr lang="en-US" sz="1000" dirty="0"/>
          </a:p>
        </p:txBody>
      </p:sp>
      <p:sp>
        <p:nvSpPr>
          <p:cNvPr id="17" name="TextBox 16">
            <a:extLst>
              <a:ext uri="{FF2B5EF4-FFF2-40B4-BE49-F238E27FC236}">
                <a16:creationId xmlns:a16="http://schemas.microsoft.com/office/drawing/2014/main" id="{D789BAD5-5A83-629C-0862-DC8E37673250}"/>
              </a:ext>
            </a:extLst>
          </p:cNvPr>
          <p:cNvSpPr txBox="1"/>
          <p:nvPr/>
        </p:nvSpPr>
        <p:spPr>
          <a:xfrm>
            <a:off x="494894" y="5065905"/>
            <a:ext cx="1176599" cy="400110"/>
          </a:xfrm>
          <a:prstGeom prst="rect">
            <a:avLst/>
          </a:prstGeom>
          <a:solidFill>
            <a:srgbClr val="EBF5FD"/>
          </a:solidFill>
        </p:spPr>
        <p:txBody>
          <a:bodyPr wrap="square" rtlCol="0">
            <a:spAutoFit/>
          </a:bodyPr>
          <a:lstStyle/>
          <a:p>
            <a:pPr algn="ctr" rtl="1"/>
            <a:r>
              <a:rPr lang="ar-EG" sz="1000" dirty="0"/>
              <a:t>أمريكا اللاتينية ومنطقة البحر الكاريبي</a:t>
            </a:r>
            <a:endParaRPr lang="en-US" sz="1000" dirty="0"/>
          </a:p>
        </p:txBody>
      </p:sp>
      <p:sp>
        <p:nvSpPr>
          <p:cNvPr id="18" name="TextBox 17">
            <a:extLst>
              <a:ext uri="{FF2B5EF4-FFF2-40B4-BE49-F238E27FC236}">
                <a16:creationId xmlns:a16="http://schemas.microsoft.com/office/drawing/2014/main" id="{C7FB1084-9518-EB12-A4C6-58E2EBA0A95E}"/>
              </a:ext>
            </a:extLst>
          </p:cNvPr>
          <p:cNvSpPr txBox="1"/>
          <p:nvPr/>
        </p:nvSpPr>
        <p:spPr>
          <a:xfrm>
            <a:off x="4716377" y="2851769"/>
            <a:ext cx="474615" cy="215444"/>
          </a:xfrm>
          <a:prstGeom prst="rect">
            <a:avLst/>
          </a:prstGeom>
          <a:solidFill>
            <a:srgbClr val="EBF5FD"/>
          </a:solidFill>
        </p:spPr>
        <p:txBody>
          <a:bodyPr wrap="square" rtlCol="0">
            <a:spAutoFit/>
          </a:bodyPr>
          <a:lstStyle/>
          <a:p>
            <a:pPr algn="r" rtl="1"/>
            <a:r>
              <a:rPr lang="ar-EG" sz="800" dirty="0"/>
              <a:t>86.6</a:t>
            </a:r>
            <a:endParaRPr lang="en-US" sz="800" dirty="0"/>
          </a:p>
        </p:txBody>
      </p:sp>
      <p:sp>
        <p:nvSpPr>
          <p:cNvPr id="19" name="TextBox 18">
            <a:extLst>
              <a:ext uri="{FF2B5EF4-FFF2-40B4-BE49-F238E27FC236}">
                <a16:creationId xmlns:a16="http://schemas.microsoft.com/office/drawing/2014/main" id="{1802CEEB-DF51-F260-833D-9E54CEA5AB74}"/>
              </a:ext>
            </a:extLst>
          </p:cNvPr>
          <p:cNvSpPr txBox="1"/>
          <p:nvPr/>
        </p:nvSpPr>
        <p:spPr>
          <a:xfrm>
            <a:off x="4336351" y="3946143"/>
            <a:ext cx="474615" cy="215444"/>
          </a:xfrm>
          <a:prstGeom prst="rect">
            <a:avLst/>
          </a:prstGeom>
          <a:solidFill>
            <a:srgbClr val="EBF5FD"/>
          </a:solidFill>
        </p:spPr>
        <p:txBody>
          <a:bodyPr wrap="square" rtlCol="0">
            <a:spAutoFit/>
          </a:bodyPr>
          <a:lstStyle/>
          <a:p>
            <a:pPr algn="r" rtl="1"/>
            <a:r>
              <a:rPr lang="ar-EG" sz="800" dirty="0"/>
              <a:t>38.6</a:t>
            </a:r>
            <a:endParaRPr lang="en-US" sz="800" dirty="0"/>
          </a:p>
        </p:txBody>
      </p:sp>
      <p:sp>
        <p:nvSpPr>
          <p:cNvPr id="20" name="TextBox 19">
            <a:extLst>
              <a:ext uri="{FF2B5EF4-FFF2-40B4-BE49-F238E27FC236}">
                <a16:creationId xmlns:a16="http://schemas.microsoft.com/office/drawing/2014/main" id="{16E0E330-EAA7-4519-6A53-AC2651B5B4A8}"/>
              </a:ext>
            </a:extLst>
          </p:cNvPr>
          <p:cNvSpPr txBox="1"/>
          <p:nvPr/>
        </p:nvSpPr>
        <p:spPr>
          <a:xfrm>
            <a:off x="3787538" y="4783482"/>
            <a:ext cx="474615" cy="215444"/>
          </a:xfrm>
          <a:prstGeom prst="rect">
            <a:avLst/>
          </a:prstGeom>
          <a:solidFill>
            <a:srgbClr val="EBF5FD"/>
          </a:solidFill>
        </p:spPr>
        <p:txBody>
          <a:bodyPr wrap="square" rtlCol="0">
            <a:spAutoFit/>
          </a:bodyPr>
          <a:lstStyle/>
          <a:p>
            <a:pPr algn="r" rtl="1"/>
            <a:r>
              <a:rPr lang="ar-EG" sz="800" dirty="0"/>
              <a:t>2.4</a:t>
            </a:r>
            <a:endParaRPr lang="en-US" sz="800" dirty="0"/>
          </a:p>
        </p:txBody>
      </p:sp>
      <p:sp>
        <p:nvSpPr>
          <p:cNvPr id="21" name="TextBox 20">
            <a:extLst>
              <a:ext uri="{FF2B5EF4-FFF2-40B4-BE49-F238E27FC236}">
                <a16:creationId xmlns:a16="http://schemas.microsoft.com/office/drawing/2014/main" id="{F059D318-63DD-1AEB-45B2-45B41B13D11C}"/>
              </a:ext>
            </a:extLst>
          </p:cNvPr>
          <p:cNvSpPr txBox="1"/>
          <p:nvPr/>
        </p:nvSpPr>
        <p:spPr>
          <a:xfrm>
            <a:off x="3413467" y="4788441"/>
            <a:ext cx="474615" cy="215444"/>
          </a:xfrm>
          <a:prstGeom prst="rect">
            <a:avLst/>
          </a:prstGeom>
          <a:solidFill>
            <a:srgbClr val="EBF5FD"/>
          </a:solidFill>
        </p:spPr>
        <p:txBody>
          <a:bodyPr wrap="square" rtlCol="0">
            <a:spAutoFit/>
          </a:bodyPr>
          <a:lstStyle/>
          <a:p>
            <a:pPr algn="r" rtl="1"/>
            <a:r>
              <a:rPr lang="ar-EG" sz="800" dirty="0"/>
              <a:t>1.9</a:t>
            </a:r>
            <a:endParaRPr lang="en-US" sz="800" dirty="0"/>
          </a:p>
        </p:txBody>
      </p:sp>
      <p:sp>
        <p:nvSpPr>
          <p:cNvPr id="22" name="TextBox 21">
            <a:extLst>
              <a:ext uri="{FF2B5EF4-FFF2-40B4-BE49-F238E27FC236}">
                <a16:creationId xmlns:a16="http://schemas.microsoft.com/office/drawing/2014/main" id="{2EE63148-30F8-301F-EA8F-263378077196}"/>
              </a:ext>
            </a:extLst>
          </p:cNvPr>
          <p:cNvSpPr txBox="1"/>
          <p:nvPr/>
        </p:nvSpPr>
        <p:spPr>
          <a:xfrm>
            <a:off x="2816873" y="3718966"/>
            <a:ext cx="474615" cy="215444"/>
          </a:xfrm>
          <a:prstGeom prst="rect">
            <a:avLst/>
          </a:prstGeom>
          <a:solidFill>
            <a:srgbClr val="EBF5FD"/>
          </a:solidFill>
        </p:spPr>
        <p:txBody>
          <a:bodyPr wrap="square" rtlCol="0">
            <a:spAutoFit/>
          </a:bodyPr>
          <a:lstStyle/>
          <a:p>
            <a:pPr algn="r" rtl="1"/>
            <a:r>
              <a:rPr lang="ar-EG" sz="800" dirty="0"/>
              <a:t>48.7</a:t>
            </a:r>
            <a:endParaRPr lang="en-US" sz="800" dirty="0"/>
          </a:p>
        </p:txBody>
      </p:sp>
      <p:sp>
        <p:nvSpPr>
          <p:cNvPr id="23" name="TextBox 22">
            <a:extLst>
              <a:ext uri="{FF2B5EF4-FFF2-40B4-BE49-F238E27FC236}">
                <a16:creationId xmlns:a16="http://schemas.microsoft.com/office/drawing/2014/main" id="{BB7375C2-545C-C031-ED4C-9775676CAD36}"/>
              </a:ext>
            </a:extLst>
          </p:cNvPr>
          <p:cNvSpPr txBox="1"/>
          <p:nvPr/>
        </p:nvSpPr>
        <p:spPr>
          <a:xfrm>
            <a:off x="2467383" y="4314940"/>
            <a:ext cx="474615" cy="215444"/>
          </a:xfrm>
          <a:prstGeom prst="rect">
            <a:avLst/>
          </a:prstGeom>
          <a:solidFill>
            <a:srgbClr val="EBF5FD"/>
          </a:solidFill>
        </p:spPr>
        <p:txBody>
          <a:bodyPr wrap="square" rtlCol="0">
            <a:spAutoFit/>
          </a:bodyPr>
          <a:lstStyle/>
          <a:p>
            <a:pPr algn="r" rtl="1"/>
            <a:r>
              <a:rPr lang="ar-EG" sz="800" dirty="0"/>
              <a:t>22.2</a:t>
            </a:r>
            <a:endParaRPr lang="en-US" sz="800" dirty="0"/>
          </a:p>
        </p:txBody>
      </p:sp>
      <p:sp>
        <p:nvSpPr>
          <p:cNvPr id="24" name="TextBox 23">
            <a:extLst>
              <a:ext uri="{FF2B5EF4-FFF2-40B4-BE49-F238E27FC236}">
                <a16:creationId xmlns:a16="http://schemas.microsoft.com/office/drawing/2014/main" id="{E812AB6E-E816-01DC-A95F-88F743B26E0E}"/>
              </a:ext>
            </a:extLst>
          </p:cNvPr>
          <p:cNvSpPr txBox="1"/>
          <p:nvPr/>
        </p:nvSpPr>
        <p:spPr>
          <a:xfrm>
            <a:off x="1864322" y="4648603"/>
            <a:ext cx="474615" cy="215444"/>
          </a:xfrm>
          <a:prstGeom prst="rect">
            <a:avLst/>
          </a:prstGeom>
          <a:solidFill>
            <a:srgbClr val="EBF5FD"/>
          </a:solidFill>
        </p:spPr>
        <p:txBody>
          <a:bodyPr wrap="square" rtlCol="0">
            <a:spAutoFit/>
          </a:bodyPr>
          <a:lstStyle/>
          <a:p>
            <a:pPr algn="r" rtl="1"/>
            <a:r>
              <a:rPr lang="ar-EG" sz="800" dirty="0"/>
              <a:t>3.8</a:t>
            </a:r>
            <a:endParaRPr lang="en-US" sz="800" dirty="0"/>
          </a:p>
        </p:txBody>
      </p:sp>
      <p:sp>
        <p:nvSpPr>
          <p:cNvPr id="25" name="TextBox 24">
            <a:extLst>
              <a:ext uri="{FF2B5EF4-FFF2-40B4-BE49-F238E27FC236}">
                <a16:creationId xmlns:a16="http://schemas.microsoft.com/office/drawing/2014/main" id="{8D46C54E-C12B-C856-B268-093C800CAD0C}"/>
              </a:ext>
            </a:extLst>
          </p:cNvPr>
          <p:cNvSpPr txBox="1"/>
          <p:nvPr/>
        </p:nvSpPr>
        <p:spPr>
          <a:xfrm>
            <a:off x="1535074" y="4659678"/>
            <a:ext cx="474615" cy="215444"/>
          </a:xfrm>
          <a:prstGeom prst="rect">
            <a:avLst/>
          </a:prstGeom>
          <a:solidFill>
            <a:srgbClr val="EBF5FD"/>
          </a:solidFill>
        </p:spPr>
        <p:txBody>
          <a:bodyPr wrap="square" rtlCol="0">
            <a:spAutoFit/>
          </a:bodyPr>
          <a:lstStyle/>
          <a:p>
            <a:pPr algn="r" rtl="1"/>
            <a:r>
              <a:rPr lang="ar-EG" sz="800" dirty="0"/>
              <a:t>7.9</a:t>
            </a:r>
            <a:endParaRPr lang="en-US" sz="800" dirty="0"/>
          </a:p>
        </p:txBody>
      </p:sp>
      <p:sp>
        <p:nvSpPr>
          <p:cNvPr id="26" name="TextBox 25">
            <a:extLst>
              <a:ext uri="{FF2B5EF4-FFF2-40B4-BE49-F238E27FC236}">
                <a16:creationId xmlns:a16="http://schemas.microsoft.com/office/drawing/2014/main" id="{F5091FAE-6E26-2404-BD0E-ED8A2C30B4CA}"/>
              </a:ext>
            </a:extLst>
          </p:cNvPr>
          <p:cNvSpPr txBox="1"/>
          <p:nvPr/>
        </p:nvSpPr>
        <p:spPr>
          <a:xfrm>
            <a:off x="917239" y="4648375"/>
            <a:ext cx="474615" cy="215444"/>
          </a:xfrm>
          <a:prstGeom prst="rect">
            <a:avLst/>
          </a:prstGeom>
          <a:solidFill>
            <a:srgbClr val="EBF5FD"/>
          </a:solidFill>
        </p:spPr>
        <p:txBody>
          <a:bodyPr wrap="square" rtlCol="0">
            <a:spAutoFit/>
          </a:bodyPr>
          <a:lstStyle/>
          <a:p>
            <a:pPr algn="r" rtl="1"/>
            <a:r>
              <a:rPr lang="ar-EG" sz="800" dirty="0"/>
              <a:t>8.2</a:t>
            </a:r>
            <a:endParaRPr lang="en-US" sz="800" dirty="0"/>
          </a:p>
        </p:txBody>
      </p:sp>
      <p:sp>
        <p:nvSpPr>
          <p:cNvPr id="27" name="TextBox 26">
            <a:extLst>
              <a:ext uri="{FF2B5EF4-FFF2-40B4-BE49-F238E27FC236}">
                <a16:creationId xmlns:a16="http://schemas.microsoft.com/office/drawing/2014/main" id="{AE0B89D1-9A47-5FE9-DEE7-74C0B2CA182A}"/>
              </a:ext>
            </a:extLst>
          </p:cNvPr>
          <p:cNvSpPr txBox="1"/>
          <p:nvPr/>
        </p:nvSpPr>
        <p:spPr>
          <a:xfrm>
            <a:off x="583091" y="4715408"/>
            <a:ext cx="474615" cy="215444"/>
          </a:xfrm>
          <a:prstGeom prst="rect">
            <a:avLst/>
          </a:prstGeom>
          <a:solidFill>
            <a:srgbClr val="EBF5FD"/>
          </a:solidFill>
        </p:spPr>
        <p:txBody>
          <a:bodyPr wrap="square" rtlCol="0">
            <a:spAutoFit/>
          </a:bodyPr>
          <a:lstStyle/>
          <a:p>
            <a:pPr algn="r" rtl="1"/>
            <a:r>
              <a:rPr lang="ar-EG" sz="800" dirty="0"/>
              <a:t>5.5</a:t>
            </a:r>
            <a:endParaRPr lang="en-US" sz="800" dirty="0"/>
          </a:p>
        </p:txBody>
      </p:sp>
      <p:sp>
        <p:nvSpPr>
          <p:cNvPr id="28" name="TextBox 27">
            <a:extLst>
              <a:ext uri="{FF2B5EF4-FFF2-40B4-BE49-F238E27FC236}">
                <a16:creationId xmlns:a16="http://schemas.microsoft.com/office/drawing/2014/main" id="{13A4495F-2437-5E5C-0717-BBF627AFBA75}"/>
              </a:ext>
            </a:extLst>
          </p:cNvPr>
          <p:cNvSpPr txBox="1"/>
          <p:nvPr/>
        </p:nvSpPr>
        <p:spPr>
          <a:xfrm>
            <a:off x="516262" y="5492157"/>
            <a:ext cx="4864085" cy="415498"/>
          </a:xfrm>
          <a:prstGeom prst="rect">
            <a:avLst/>
          </a:prstGeom>
          <a:solidFill>
            <a:srgbClr val="EBF5FD"/>
          </a:solidFill>
        </p:spPr>
        <p:txBody>
          <a:bodyPr wrap="square" rtlCol="0">
            <a:spAutoFit/>
          </a:bodyPr>
          <a:lstStyle/>
          <a:p>
            <a:pPr algn="r" rtl="1"/>
            <a:r>
              <a:rPr lang="ar-EG" sz="1050" dirty="0"/>
              <a:t>المصدر: منظمة العمل الدولية واليونيسف: عمل الأطفال: التقديرات العالمية لعام 2020، والاتجاهات والمستقبل (نيويورك، 2021).</a:t>
            </a:r>
            <a:endParaRPr lang="en-US" sz="1050" dirty="0"/>
          </a:p>
        </p:txBody>
      </p:sp>
    </p:spTree>
    <p:extLst>
      <p:ext uri="{BB962C8B-B14F-4D97-AF65-F5344CB8AC3E}">
        <p14:creationId xmlns:p14="http://schemas.microsoft.com/office/powerpoint/2010/main" val="3875382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9BF185-1B5B-C561-EE37-D22982615AD8}"/>
              </a:ext>
            </a:extLst>
          </p:cNvPr>
          <p:cNvSpPr>
            <a:spLocks noGrp="1"/>
          </p:cNvSpPr>
          <p:nvPr>
            <p:ph type="title"/>
          </p:nvPr>
        </p:nvSpPr>
        <p:spPr>
          <a:xfrm>
            <a:off x="490538" y="1423195"/>
            <a:ext cx="11210924" cy="720000"/>
          </a:xfrm>
        </p:spPr>
        <p:txBody>
          <a:bodyPr anchor="t">
            <a:normAutofit/>
          </a:bodyPr>
          <a:lstStyle/>
          <a:p>
            <a:pPr algn="r" rtl="1"/>
            <a:r>
              <a:rPr lang="ar-EG"/>
              <a:t>الأسباب المنطقية: الفقر والضعف وعمل الأطفال</a:t>
            </a:r>
            <a:endParaRPr lang="en-GB" dirty="0"/>
          </a:p>
        </p:txBody>
      </p:sp>
      <p:pic>
        <p:nvPicPr>
          <p:cNvPr id="9" name="Picture Placeholder 8" descr="Children playing with parents">
            <a:extLst>
              <a:ext uri="{FF2B5EF4-FFF2-40B4-BE49-F238E27FC236}">
                <a16:creationId xmlns:a16="http://schemas.microsoft.com/office/drawing/2014/main" id="{EC70AE49-C0CB-D9C4-3A0F-824B6AD04416}"/>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rcRect b="2658"/>
          <a:stretch>
            <a:fillRect/>
          </a:stretch>
        </p:blipFill>
        <p:spPr>
          <a:xfrm>
            <a:off x="6373751" y="1934576"/>
            <a:ext cx="5360400" cy="3482976"/>
          </a:xfrm>
          <a:noFill/>
        </p:spPr>
      </p:pic>
      <p:sp>
        <p:nvSpPr>
          <p:cNvPr id="4" name="Content Placeholder 3">
            <a:extLst>
              <a:ext uri="{FF2B5EF4-FFF2-40B4-BE49-F238E27FC236}">
                <a16:creationId xmlns:a16="http://schemas.microsoft.com/office/drawing/2014/main" id="{5E2AB12C-4784-384B-BFAD-B9AEBBA9D444}"/>
              </a:ext>
            </a:extLst>
          </p:cNvPr>
          <p:cNvSpPr>
            <a:spLocks noGrp="1"/>
          </p:cNvSpPr>
          <p:nvPr>
            <p:ph sz="half" idx="2"/>
          </p:nvPr>
        </p:nvSpPr>
        <p:spPr>
          <a:xfrm>
            <a:off x="670110" y="1882817"/>
            <a:ext cx="5360400" cy="3482977"/>
          </a:xfrm>
        </p:spPr>
        <p:txBody>
          <a:bodyPr>
            <a:normAutofit/>
          </a:bodyPr>
          <a:lstStyle/>
          <a:p>
            <a:pPr marL="285750" indent="-285750" algn="r" rtl="1">
              <a:lnSpc>
                <a:spcPct val="90000"/>
              </a:lnSpc>
              <a:buFont typeface="Arial" panose="020B0604020202020204" pitchFamily="34" charset="0"/>
              <a:buChar char="•"/>
            </a:pPr>
            <a:r>
              <a:rPr lang="ar-EG" b="0" dirty="0">
                <a:solidFill>
                  <a:schemeClr val="tx1"/>
                </a:solidFill>
                <a:latin typeface="Arial" panose="020B0604020202020204" pitchFamily="34" charset="0"/>
              </a:rPr>
              <a:t>غالبًا ما يكون عمل الأطفال أحد أعراض الفقر والضعف الاقتصادي ونقص الحماية. </a:t>
            </a:r>
            <a:r>
              <a:rPr lang="en-GB" b="0" dirty="0">
                <a:solidFill>
                  <a:schemeClr val="tx1"/>
                </a:solidFill>
                <a:latin typeface="Arial" panose="020B0604020202020204" pitchFamily="34" charset="0"/>
              </a:rPr>
              <a:t> </a:t>
            </a:r>
          </a:p>
          <a:p>
            <a:pPr marL="285750" indent="-285750" algn="r" rtl="1">
              <a:lnSpc>
                <a:spcPct val="90000"/>
              </a:lnSpc>
              <a:buFont typeface="Arial" panose="020B0604020202020204" pitchFamily="34" charset="0"/>
              <a:buChar char="•"/>
            </a:pPr>
            <a:r>
              <a:rPr lang="ar-EG" b="0" dirty="0">
                <a:solidFill>
                  <a:schemeClr val="tx1"/>
                </a:solidFill>
                <a:latin typeface="Arial" panose="020B0604020202020204" pitchFamily="34" charset="0"/>
              </a:rPr>
              <a:t>قد تلجأ الأسر التي تواجه صدمات في الدخل مثل المرض والبطالة والأزمات (الركود الاقتصادي وحالات الطوارئ الصحية والنزاعات) إلى عمل الأطفال كاستراتيجية للتكيف.</a:t>
            </a:r>
            <a:endParaRPr lang="en-GB" b="0" dirty="0">
              <a:solidFill>
                <a:schemeClr val="tx1"/>
              </a:solidFill>
              <a:latin typeface="Arial" panose="020B0604020202020204" pitchFamily="34" charset="0"/>
            </a:endParaRPr>
          </a:p>
          <a:p>
            <a:pPr marL="285750" indent="-285750" algn="r" rtl="1">
              <a:lnSpc>
                <a:spcPct val="90000"/>
              </a:lnSpc>
              <a:buFont typeface="Arial" panose="020B0604020202020204" pitchFamily="34" charset="0"/>
              <a:buChar char="•"/>
            </a:pPr>
            <a:r>
              <a:rPr lang="ar-EG" b="0" dirty="0">
                <a:solidFill>
                  <a:schemeClr val="tx1"/>
                </a:solidFill>
                <a:latin typeface="Arial" panose="020B0604020202020204" pitchFamily="34" charset="0"/>
              </a:rPr>
              <a:t>بدون الحماية الاجتماعية، يصبح الأطفال موردًا احتياطيًا لبقاء الأسرة — مما يقوض حقوقهم في الطفولة والتعليم والصحة.</a:t>
            </a:r>
            <a:endParaRPr lang="en-GB" b="0" dirty="0">
              <a:solidFill>
                <a:schemeClr val="tx1"/>
              </a:solidFill>
              <a:latin typeface="Arial" panose="020B0604020202020204" pitchFamily="34" charset="0"/>
            </a:endParaRPr>
          </a:p>
          <a:p>
            <a:pPr marL="285750" indent="-285750" algn="r" rtl="1">
              <a:lnSpc>
                <a:spcPct val="90000"/>
              </a:lnSpc>
              <a:buFont typeface="Arial" panose="020B0604020202020204" pitchFamily="34" charset="0"/>
              <a:buChar char="•"/>
            </a:pPr>
            <a:r>
              <a:rPr lang="ar-EG" b="0" dirty="0">
                <a:solidFill>
                  <a:schemeClr val="tx1"/>
                </a:solidFill>
                <a:latin typeface="Arial" panose="020B0604020202020204" pitchFamily="34" charset="0"/>
              </a:rPr>
              <a:t>تخفف الحماية الاجتماعية من هذه العوامل من خلال توفير الأمن المالي والوصول إلى الخدمات.</a:t>
            </a:r>
            <a:endParaRPr lang="en-GB" b="0" dirty="0">
              <a:solidFill>
                <a:schemeClr val="tx1"/>
              </a:solidFill>
              <a:latin typeface="Arial" panose="020B0604020202020204" pitchFamily="34" charset="0"/>
            </a:endParaRPr>
          </a:p>
        </p:txBody>
      </p:sp>
      <p:sp>
        <p:nvSpPr>
          <p:cNvPr id="7" name="Slide Number Placeholder 6">
            <a:extLst>
              <a:ext uri="{FF2B5EF4-FFF2-40B4-BE49-F238E27FC236}">
                <a16:creationId xmlns:a16="http://schemas.microsoft.com/office/drawing/2014/main" id="{1AB77B1F-22E8-0DA3-C252-2FCDDF5FF73B}"/>
              </a:ext>
            </a:extLst>
          </p:cNvPr>
          <p:cNvSpPr>
            <a:spLocks noGrp="1"/>
          </p:cNvSpPr>
          <p:nvPr>
            <p:ph type="sldNum" sz="quarter" idx="12"/>
          </p:nvPr>
        </p:nvSpPr>
        <p:spPr>
          <a:xfrm>
            <a:off x="11161462" y="432000"/>
            <a:ext cx="540000" cy="288000"/>
          </a:xfrm>
        </p:spPr>
        <p:txBody>
          <a:bodyPr anchor="t">
            <a:normAutofit/>
          </a:bodyPr>
          <a:lstStyle/>
          <a:p>
            <a:pPr>
              <a:spcAft>
                <a:spcPts val="600"/>
              </a:spcAft>
            </a:pPr>
            <a:fld id="{856227C0-AD57-4F9B-BAE3-EEFB0D0EE427}" type="slidenum">
              <a:rPr lang="en-GB" smtClean="0"/>
              <a:pPr>
                <a:spcAft>
                  <a:spcPts val="600"/>
                </a:spcAft>
              </a:pPr>
              <a:t>3</a:t>
            </a:fld>
            <a:endParaRPr lang="en-GB"/>
          </a:p>
        </p:txBody>
      </p:sp>
      <p:sp>
        <p:nvSpPr>
          <p:cNvPr id="5" name="Date Placeholder 4">
            <a:extLst>
              <a:ext uri="{FF2B5EF4-FFF2-40B4-BE49-F238E27FC236}">
                <a16:creationId xmlns:a16="http://schemas.microsoft.com/office/drawing/2014/main" id="{F7087420-BB7F-6B51-D44F-29E0BF2118A9}"/>
              </a:ext>
            </a:extLst>
          </p:cNvPr>
          <p:cNvSpPr>
            <a:spLocks noGrp="1"/>
          </p:cNvSpPr>
          <p:nvPr>
            <p:ph type="dt" sz="half" idx="10"/>
          </p:nvPr>
        </p:nvSpPr>
        <p:spPr/>
        <p:txBody>
          <a:bodyPr/>
          <a:lstStyle/>
          <a:p>
            <a:pPr>
              <a:spcAft>
                <a:spcPts val="600"/>
              </a:spcAft>
            </a:pPr>
            <a:r>
              <a:rPr lang="en-GB"/>
              <a:t>Date: Monday / 01 / October / 2019</a:t>
            </a:r>
          </a:p>
        </p:txBody>
      </p:sp>
      <p:pic>
        <p:nvPicPr>
          <p:cNvPr id="2" name="Picture 1" descr="A blue logo with a leaf and a symbol&#10;&#10;AI-generated content may be incorrect.">
            <a:extLst>
              <a:ext uri="{FF2B5EF4-FFF2-40B4-BE49-F238E27FC236}">
                <a16:creationId xmlns:a16="http://schemas.microsoft.com/office/drawing/2014/main" id="{3E2920C6-8496-C354-3C35-ADE716C172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538" y="310552"/>
            <a:ext cx="1597054" cy="655606"/>
          </a:xfrm>
          <a:prstGeom prst="rect">
            <a:avLst/>
          </a:prstGeom>
        </p:spPr>
      </p:pic>
      <p:sp>
        <p:nvSpPr>
          <p:cNvPr id="8" name="Footer Placeholder 5">
            <a:extLst>
              <a:ext uri="{FF2B5EF4-FFF2-40B4-BE49-F238E27FC236}">
                <a16:creationId xmlns:a16="http://schemas.microsoft.com/office/drawing/2014/main" id="{8811178E-F904-D6D0-B964-7C90737D3F60}"/>
              </a:ext>
            </a:extLst>
          </p:cNvPr>
          <p:cNvSpPr txBox="1">
            <a:spLocks/>
          </p:cNvSpPr>
          <p:nvPr/>
        </p:nvSpPr>
        <p:spPr>
          <a:xfrm>
            <a:off x="6779031" y="5842984"/>
            <a:ext cx="5024220" cy="184607"/>
          </a:xfrm>
          <a:prstGeom prst="rect">
            <a:avLst/>
          </a:prstGeom>
        </p:spPr>
        <p:txBody>
          <a:bodyPr>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lnSpc>
                <a:spcPct val="90000"/>
              </a:lnSpc>
              <a:spcAft>
                <a:spcPts val="600"/>
              </a:spcAft>
            </a:pPr>
            <a:r>
              <a:rPr lang="ar-EG" sz="800"/>
              <a:t>تعزيز العدالة الاجتماعية، وتشجيع العمل اللائق </a:t>
            </a:r>
            <a:endParaRPr lang="en-GB" sz="800" dirty="0"/>
          </a:p>
        </p:txBody>
      </p:sp>
    </p:spTree>
    <p:extLst>
      <p:ext uri="{BB962C8B-B14F-4D97-AF65-F5344CB8AC3E}">
        <p14:creationId xmlns:p14="http://schemas.microsoft.com/office/powerpoint/2010/main" val="2982405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055CC0-0A08-EE9F-3E07-B57C4D277962}"/>
              </a:ext>
            </a:extLst>
          </p:cNvPr>
          <p:cNvSpPr>
            <a:spLocks noGrp="1"/>
          </p:cNvSpPr>
          <p:nvPr>
            <p:ph type="title"/>
          </p:nvPr>
        </p:nvSpPr>
        <p:spPr>
          <a:xfrm>
            <a:off x="261257" y="1073149"/>
            <a:ext cx="11440205" cy="456164"/>
          </a:xfrm>
        </p:spPr>
        <p:txBody>
          <a:bodyPr/>
          <a:lstStyle/>
          <a:p>
            <a:pPr algn="r" rtl="1"/>
            <a:r>
              <a:rPr lang="ar-EG" dirty="0"/>
              <a:t>وضع الحماية الاجتماعية في العالم</a:t>
            </a:r>
            <a:endParaRPr lang="en-GB" dirty="0"/>
          </a:p>
        </p:txBody>
      </p:sp>
      <p:sp>
        <p:nvSpPr>
          <p:cNvPr id="4" name="Content Placeholder 3">
            <a:extLst>
              <a:ext uri="{FF2B5EF4-FFF2-40B4-BE49-F238E27FC236}">
                <a16:creationId xmlns:a16="http://schemas.microsoft.com/office/drawing/2014/main" id="{7EF6A3C4-E4C2-5DD6-9216-D899BFDB3B98}"/>
              </a:ext>
            </a:extLst>
          </p:cNvPr>
          <p:cNvSpPr>
            <a:spLocks noGrp="1"/>
          </p:cNvSpPr>
          <p:nvPr>
            <p:ph idx="1"/>
          </p:nvPr>
        </p:nvSpPr>
        <p:spPr>
          <a:xfrm>
            <a:off x="5239908" y="1637313"/>
            <a:ext cx="6690835" cy="5172531"/>
          </a:xfrm>
        </p:spPr>
        <p:txBody>
          <a:bodyPr/>
          <a:lstStyle/>
          <a:p>
            <a:pPr marL="285750" indent="-285750" algn="r" rtl="1">
              <a:buFont typeface="Arial" panose="020B0604020202020204" pitchFamily="34" charset="0"/>
              <a:buChar char="•"/>
            </a:pPr>
            <a:r>
              <a:rPr lang="ar-EG" dirty="0">
                <a:solidFill>
                  <a:schemeClr val="accent6"/>
                </a:solidFill>
              </a:rPr>
              <a:t>على الصعيد العالمي، </a:t>
            </a:r>
            <a:r>
              <a:rPr lang="ar-EG" dirty="0"/>
              <a:t>يفتقر حوالي 73٪ من الأطفال إلى أي شكل من أشكال الحماية الاجتماعية.</a:t>
            </a:r>
            <a:endParaRPr lang="en-GB" dirty="0"/>
          </a:p>
          <a:p>
            <a:pPr marL="285750" indent="-285750" algn="r" rtl="1">
              <a:buFont typeface="Arial" panose="020B0604020202020204" pitchFamily="34" charset="0"/>
              <a:buChar char="•"/>
            </a:pPr>
            <a:r>
              <a:rPr lang="ar-EG" dirty="0"/>
              <a:t>ولا يزال معظم الأطفال محرومين من التغطية الفعالة — حيث لا يشمل نظام الإعانات المخصصة للأطفال أو الأسر سوى 28.2٪ من الأطفال الذين تتراوح أعمارهم بين 0 و 15 عاماً على الصعيد العالمي.</a:t>
            </a:r>
            <a:endParaRPr lang="en-GB" dirty="0"/>
          </a:p>
          <a:p>
            <a:pPr marL="285750" indent="-285750" algn="r" rtl="1">
              <a:buFont typeface="Arial" panose="020B0604020202020204" pitchFamily="34" charset="0"/>
              <a:buChar char="•"/>
            </a:pPr>
            <a:r>
              <a:rPr lang="ar-EG" dirty="0"/>
              <a:t>هناك تباينات إقليمية مذهلة في التغطية الفعالة: </a:t>
            </a:r>
            <a:r>
              <a:rPr lang="en-GB" dirty="0"/>
              <a:t> </a:t>
            </a:r>
          </a:p>
          <a:p>
            <a:pPr marL="537750" lvl="2" indent="-285750" algn="r" rtl="1">
              <a:buFont typeface="Arial" panose="020B0604020202020204" pitchFamily="34" charset="0"/>
              <a:buChar char="•"/>
            </a:pPr>
            <a:r>
              <a:rPr lang="ar-EG" dirty="0">
                <a:solidFill>
                  <a:schemeClr val="accent6"/>
                </a:solidFill>
              </a:rPr>
              <a:t>أوروبا وآسيا الوسطى: 76.6٪</a:t>
            </a:r>
            <a:endParaRPr lang="en-GB" dirty="0">
              <a:solidFill>
                <a:schemeClr val="accent6"/>
              </a:solidFill>
            </a:endParaRPr>
          </a:p>
          <a:p>
            <a:pPr marL="537750" lvl="2" indent="-285750" algn="r" rtl="1">
              <a:buFont typeface="Arial" panose="020B0604020202020204" pitchFamily="34" charset="0"/>
              <a:buChar char="•"/>
            </a:pPr>
            <a:r>
              <a:rPr lang="ar-EG" dirty="0">
                <a:solidFill>
                  <a:schemeClr val="accent6"/>
                </a:solidFill>
              </a:rPr>
              <a:t>الدول العربية: 14.2٪</a:t>
            </a:r>
            <a:endParaRPr lang="en-GB" dirty="0">
              <a:solidFill>
                <a:schemeClr val="accent6"/>
              </a:solidFill>
            </a:endParaRPr>
          </a:p>
          <a:p>
            <a:pPr marL="537750" lvl="2" indent="-285750" algn="r" rtl="1">
              <a:buFont typeface="Arial" panose="020B0604020202020204" pitchFamily="34" charset="0"/>
              <a:buChar char="•"/>
            </a:pPr>
            <a:r>
              <a:rPr lang="ar-EG" dirty="0">
                <a:solidFill>
                  <a:schemeClr val="accent6"/>
                </a:solidFill>
              </a:rPr>
              <a:t>شمال أفريقيا: 30٪</a:t>
            </a:r>
            <a:endParaRPr lang="en-GB" dirty="0">
              <a:solidFill>
                <a:schemeClr val="accent6"/>
              </a:solidFill>
            </a:endParaRP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
        <p:nvSpPr>
          <p:cNvPr id="7" name="Slide Number Placeholder 6">
            <a:extLst>
              <a:ext uri="{FF2B5EF4-FFF2-40B4-BE49-F238E27FC236}">
                <a16:creationId xmlns:a16="http://schemas.microsoft.com/office/drawing/2014/main" id="{0BB30C7F-C013-727E-6F3A-B0EF5D7F621E}"/>
              </a:ext>
            </a:extLst>
          </p:cNvPr>
          <p:cNvSpPr>
            <a:spLocks noGrp="1"/>
          </p:cNvSpPr>
          <p:nvPr>
            <p:ph type="sldNum" sz="quarter" idx="12"/>
          </p:nvPr>
        </p:nvSpPr>
        <p:spPr/>
        <p:txBody>
          <a:bodyPr/>
          <a:lstStyle/>
          <a:p>
            <a:fld id="{856227C0-AD57-4F9B-BAE3-EEFB0D0EE427}" type="slidenum">
              <a:rPr lang="en-GB" smtClean="0"/>
              <a:t>4</a:t>
            </a:fld>
            <a:endParaRPr lang="en-GB"/>
          </a:p>
        </p:txBody>
      </p:sp>
      <p:pic>
        <p:nvPicPr>
          <p:cNvPr id="8" name="Picture 7">
            <a:extLst>
              <a:ext uri="{FF2B5EF4-FFF2-40B4-BE49-F238E27FC236}">
                <a16:creationId xmlns:a16="http://schemas.microsoft.com/office/drawing/2014/main" id="{E59B48C3-1686-03E9-5ADD-0721830D516D}"/>
              </a:ext>
            </a:extLst>
          </p:cNvPr>
          <p:cNvPicPr>
            <a:picLocks noChangeAspect="1"/>
          </p:cNvPicPr>
          <p:nvPr/>
        </p:nvPicPr>
        <p:blipFill rotWithShape="1">
          <a:blip r:embed="rId3"/>
          <a:srcRect l="9635" t="12627" r="7011"/>
          <a:stretch/>
        </p:blipFill>
        <p:spPr>
          <a:xfrm>
            <a:off x="278510" y="1713513"/>
            <a:ext cx="4909456" cy="5172531"/>
          </a:xfrm>
          <a:prstGeom prst="rect">
            <a:avLst/>
          </a:prstGeom>
        </p:spPr>
      </p:pic>
      <p:sp>
        <p:nvSpPr>
          <p:cNvPr id="9" name="TextBox 8">
            <a:extLst>
              <a:ext uri="{FF2B5EF4-FFF2-40B4-BE49-F238E27FC236}">
                <a16:creationId xmlns:a16="http://schemas.microsoft.com/office/drawing/2014/main" id="{5B8DBB0A-BDE6-9235-3113-81A1119EA700}"/>
              </a:ext>
            </a:extLst>
          </p:cNvPr>
          <p:cNvSpPr txBox="1"/>
          <p:nvPr/>
        </p:nvSpPr>
        <p:spPr>
          <a:xfrm>
            <a:off x="-62956" y="1038502"/>
            <a:ext cx="5392308" cy="600164"/>
          </a:xfrm>
          <a:prstGeom prst="rect">
            <a:avLst/>
          </a:prstGeom>
          <a:noFill/>
        </p:spPr>
        <p:txBody>
          <a:bodyPr wrap="square" rtlCol="0">
            <a:spAutoFit/>
          </a:bodyPr>
          <a:lstStyle/>
          <a:p>
            <a:pPr lvl="0" algn="r" rtl="1">
              <a:defRPr/>
            </a:pPr>
            <a:r>
              <a:rPr lang="ar-EG" sz="1100" b="1" dirty="0">
                <a:solidFill>
                  <a:srgbClr val="230050"/>
                </a:solidFill>
              </a:rPr>
              <a:t>مؤشر أهداف التنمية المستدامة 1.3.1 بشأن التغطية الفعالة للأطفال والأسر: نسبة الأطفال الذين يتلقون إعانات نقدية للأطفال أو الأسر، الذين تتراوح أعمارهم بين 0 و 15 عامًا (2015 و 2023) وبين 0 و 18 عامًا (2023)، حسب المنطقة والمنطقة الفرعية ومستوى الدخل (النسبة المئوية)</a:t>
            </a:r>
            <a:endParaRPr kumimoji="0" lang="en-GB" sz="1100" b="1" i="0" u="none" strike="noStrike" kern="1200" cap="none" spc="0" normalizeH="0" baseline="0" noProof="0" dirty="0">
              <a:ln>
                <a:noFill/>
              </a:ln>
              <a:solidFill>
                <a:srgbClr val="230050"/>
              </a:solidFill>
              <a:effectLst/>
              <a:uLnTx/>
              <a:uFillTx/>
              <a:latin typeface="Arial" panose="020B0604020202020204"/>
              <a:ea typeface="+mn-ea"/>
              <a:cs typeface="+mn-cs"/>
            </a:endParaRPr>
          </a:p>
        </p:txBody>
      </p:sp>
      <p:pic>
        <p:nvPicPr>
          <p:cNvPr id="2" name="Picture 1" descr="A blue logo with a leaf and a symbol&#10;&#10;AI-generated content may be incorrect.">
            <a:extLst>
              <a:ext uri="{FF2B5EF4-FFF2-40B4-BE49-F238E27FC236}">
                <a16:creationId xmlns:a16="http://schemas.microsoft.com/office/drawing/2014/main" id="{8A44A80A-B7CA-6C4E-9E26-0F4FA4944D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538" y="310552"/>
            <a:ext cx="1597054" cy="655606"/>
          </a:xfrm>
          <a:prstGeom prst="rect">
            <a:avLst/>
          </a:prstGeom>
        </p:spPr>
      </p:pic>
      <p:sp>
        <p:nvSpPr>
          <p:cNvPr id="10" name="TextBox 9">
            <a:extLst>
              <a:ext uri="{FF2B5EF4-FFF2-40B4-BE49-F238E27FC236}">
                <a16:creationId xmlns:a16="http://schemas.microsoft.com/office/drawing/2014/main" id="{29CBDFDB-D07A-2F44-88A7-754F0305420B}"/>
              </a:ext>
            </a:extLst>
          </p:cNvPr>
          <p:cNvSpPr txBox="1"/>
          <p:nvPr/>
        </p:nvSpPr>
        <p:spPr>
          <a:xfrm>
            <a:off x="925414" y="1852157"/>
            <a:ext cx="924024" cy="246221"/>
          </a:xfrm>
          <a:prstGeom prst="rect">
            <a:avLst/>
          </a:prstGeom>
          <a:solidFill>
            <a:srgbClr val="EBF5FD"/>
          </a:solidFill>
        </p:spPr>
        <p:txBody>
          <a:bodyPr wrap="square" rtlCol="0">
            <a:spAutoFit/>
          </a:bodyPr>
          <a:lstStyle/>
          <a:p>
            <a:pPr algn="r" rtl="1"/>
            <a:r>
              <a:rPr lang="ar-EG" sz="1000" b="1" dirty="0"/>
              <a:t>العالم</a:t>
            </a:r>
            <a:endParaRPr lang="en-US" sz="1000" b="1" dirty="0"/>
          </a:p>
        </p:txBody>
      </p:sp>
      <p:sp>
        <p:nvSpPr>
          <p:cNvPr id="11" name="TextBox 10">
            <a:extLst>
              <a:ext uri="{FF2B5EF4-FFF2-40B4-BE49-F238E27FC236}">
                <a16:creationId xmlns:a16="http://schemas.microsoft.com/office/drawing/2014/main" id="{09F63C65-15EE-FC6B-7198-3DA83B948CAE}"/>
              </a:ext>
            </a:extLst>
          </p:cNvPr>
          <p:cNvSpPr txBox="1"/>
          <p:nvPr/>
        </p:nvSpPr>
        <p:spPr>
          <a:xfrm>
            <a:off x="928540" y="3084462"/>
            <a:ext cx="924024" cy="246221"/>
          </a:xfrm>
          <a:prstGeom prst="rect">
            <a:avLst/>
          </a:prstGeom>
          <a:solidFill>
            <a:srgbClr val="EBF5FD"/>
          </a:solidFill>
        </p:spPr>
        <p:txBody>
          <a:bodyPr wrap="square" rtlCol="0">
            <a:spAutoFit/>
          </a:bodyPr>
          <a:lstStyle/>
          <a:p>
            <a:pPr algn="r" rtl="1"/>
            <a:r>
              <a:rPr lang="ar-EG" sz="1000" b="1" dirty="0"/>
              <a:t>أفريقيا</a:t>
            </a:r>
            <a:endParaRPr lang="en-US" sz="1000" b="1" dirty="0"/>
          </a:p>
        </p:txBody>
      </p:sp>
      <p:sp>
        <p:nvSpPr>
          <p:cNvPr id="12" name="TextBox 11">
            <a:extLst>
              <a:ext uri="{FF2B5EF4-FFF2-40B4-BE49-F238E27FC236}">
                <a16:creationId xmlns:a16="http://schemas.microsoft.com/office/drawing/2014/main" id="{C0642738-CC87-3943-6289-3C4ACECB34A8}"/>
              </a:ext>
            </a:extLst>
          </p:cNvPr>
          <p:cNvSpPr txBox="1"/>
          <p:nvPr/>
        </p:nvSpPr>
        <p:spPr>
          <a:xfrm>
            <a:off x="919079" y="3740380"/>
            <a:ext cx="924024" cy="246221"/>
          </a:xfrm>
          <a:prstGeom prst="rect">
            <a:avLst/>
          </a:prstGeom>
          <a:solidFill>
            <a:srgbClr val="EBF5FD"/>
          </a:solidFill>
        </p:spPr>
        <p:txBody>
          <a:bodyPr wrap="square" rtlCol="0">
            <a:spAutoFit/>
          </a:bodyPr>
          <a:lstStyle/>
          <a:p>
            <a:pPr algn="r" rtl="1"/>
            <a:r>
              <a:rPr lang="ar-EG" sz="1000" b="1" dirty="0"/>
              <a:t>الأميركتان</a:t>
            </a:r>
            <a:endParaRPr lang="en-US" sz="1000" b="1" dirty="0"/>
          </a:p>
        </p:txBody>
      </p:sp>
      <p:sp>
        <p:nvSpPr>
          <p:cNvPr id="13" name="TextBox 12">
            <a:extLst>
              <a:ext uri="{FF2B5EF4-FFF2-40B4-BE49-F238E27FC236}">
                <a16:creationId xmlns:a16="http://schemas.microsoft.com/office/drawing/2014/main" id="{E2F33AC2-FD8F-8B50-2819-79B101B11EF8}"/>
              </a:ext>
            </a:extLst>
          </p:cNvPr>
          <p:cNvSpPr txBox="1"/>
          <p:nvPr/>
        </p:nvSpPr>
        <p:spPr>
          <a:xfrm>
            <a:off x="928653" y="4349662"/>
            <a:ext cx="924024" cy="246221"/>
          </a:xfrm>
          <a:prstGeom prst="rect">
            <a:avLst/>
          </a:prstGeom>
          <a:solidFill>
            <a:srgbClr val="EBF5FD"/>
          </a:solidFill>
        </p:spPr>
        <p:txBody>
          <a:bodyPr wrap="square" rtlCol="0">
            <a:spAutoFit/>
          </a:bodyPr>
          <a:lstStyle/>
          <a:p>
            <a:pPr algn="r" rtl="1"/>
            <a:r>
              <a:rPr lang="ar-EG" sz="1000" b="1" dirty="0"/>
              <a:t>الدول العربية</a:t>
            </a:r>
            <a:endParaRPr lang="en-US" sz="1000" b="1" dirty="0"/>
          </a:p>
        </p:txBody>
      </p:sp>
      <p:sp>
        <p:nvSpPr>
          <p:cNvPr id="14" name="TextBox 13">
            <a:extLst>
              <a:ext uri="{FF2B5EF4-FFF2-40B4-BE49-F238E27FC236}">
                <a16:creationId xmlns:a16="http://schemas.microsoft.com/office/drawing/2014/main" id="{4DEFF30A-6664-4B7A-6525-0A08E66C2E67}"/>
              </a:ext>
            </a:extLst>
          </p:cNvPr>
          <p:cNvSpPr txBox="1"/>
          <p:nvPr/>
        </p:nvSpPr>
        <p:spPr>
          <a:xfrm>
            <a:off x="622300" y="4586016"/>
            <a:ext cx="1230377" cy="246221"/>
          </a:xfrm>
          <a:prstGeom prst="rect">
            <a:avLst/>
          </a:prstGeom>
          <a:solidFill>
            <a:srgbClr val="EBF5FD"/>
          </a:solidFill>
        </p:spPr>
        <p:txBody>
          <a:bodyPr wrap="square" rtlCol="0">
            <a:spAutoFit/>
          </a:bodyPr>
          <a:lstStyle/>
          <a:p>
            <a:pPr algn="r" rtl="1"/>
            <a:r>
              <a:rPr lang="ar-EG" sz="1000" b="1" dirty="0"/>
              <a:t>آسيا والمحيط الهادي</a:t>
            </a:r>
            <a:endParaRPr lang="en-US" sz="1000" b="1" dirty="0"/>
          </a:p>
        </p:txBody>
      </p:sp>
      <p:sp>
        <p:nvSpPr>
          <p:cNvPr id="15" name="TextBox 14">
            <a:extLst>
              <a:ext uri="{FF2B5EF4-FFF2-40B4-BE49-F238E27FC236}">
                <a16:creationId xmlns:a16="http://schemas.microsoft.com/office/drawing/2014/main" id="{400629E9-EF1B-9408-6CD1-E7F3CFD0731A}"/>
              </a:ext>
            </a:extLst>
          </p:cNvPr>
          <p:cNvSpPr txBox="1"/>
          <p:nvPr/>
        </p:nvSpPr>
        <p:spPr>
          <a:xfrm>
            <a:off x="619141" y="5418183"/>
            <a:ext cx="1230377" cy="246221"/>
          </a:xfrm>
          <a:prstGeom prst="rect">
            <a:avLst/>
          </a:prstGeom>
          <a:solidFill>
            <a:srgbClr val="EBF5FD"/>
          </a:solidFill>
        </p:spPr>
        <p:txBody>
          <a:bodyPr wrap="square" rtlCol="0">
            <a:spAutoFit/>
          </a:bodyPr>
          <a:lstStyle/>
          <a:p>
            <a:pPr algn="r" rtl="1"/>
            <a:r>
              <a:rPr lang="ar-EG" sz="1000" b="1" dirty="0"/>
              <a:t>أوروبا وآسيا الوسطى</a:t>
            </a:r>
            <a:endParaRPr lang="en-US" sz="1000" b="1" dirty="0"/>
          </a:p>
        </p:txBody>
      </p:sp>
      <p:sp>
        <p:nvSpPr>
          <p:cNvPr id="16" name="TextBox 15">
            <a:extLst>
              <a:ext uri="{FF2B5EF4-FFF2-40B4-BE49-F238E27FC236}">
                <a16:creationId xmlns:a16="http://schemas.microsoft.com/office/drawing/2014/main" id="{B1581D3C-F514-4EC4-FA11-CB43BAE5AAF9}"/>
              </a:ext>
            </a:extLst>
          </p:cNvPr>
          <p:cNvSpPr txBox="1"/>
          <p:nvPr/>
        </p:nvSpPr>
        <p:spPr>
          <a:xfrm>
            <a:off x="938685" y="2093445"/>
            <a:ext cx="924024" cy="246221"/>
          </a:xfrm>
          <a:prstGeom prst="rect">
            <a:avLst/>
          </a:prstGeom>
          <a:solidFill>
            <a:srgbClr val="EBF5FD"/>
          </a:solidFill>
        </p:spPr>
        <p:txBody>
          <a:bodyPr wrap="square" rtlCol="0">
            <a:spAutoFit/>
          </a:bodyPr>
          <a:lstStyle/>
          <a:p>
            <a:pPr algn="r" rtl="1"/>
            <a:r>
              <a:rPr lang="ar-EG" sz="1000" dirty="0"/>
              <a:t>الدخل المرتفع</a:t>
            </a:r>
            <a:endParaRPr lang="en-US" sz="1000" dirty="0"/>
          </a:p>
        </p:txBody>
      </p:sp>
      <p:sp>
        <p:nvSpPr>
          <p:cNvPr id="17" name="TextBox 16">
            <a:extLst>
              <a:ext uri="{FF2B5EF4-FFF2-40B4-BE49-F238E27FC236}">
                <a16:creationId xmlns:a16="http://schemas.microsoft.com/office/drawing/2014/main" id="{20005494-D37E-6E1B-2B25-574F94B50FB2}"/>
              </a:ext>
            </a:extLst>
          </p:cNvPr>
          <p:cNvSpPr txBox="1"/>
          <p:nvPr/>
        </p:nvSpPr>
        <p:spPr>
          <a:xfrm>
            <a:off x="490538" y="2286049"/>
            <a:ext cx="1366347" cy="246221"/>
          </a:xfrm>
          <a:prstGeom prst="rect">
            <a:avLst/>
          </a:prstGeom>
          <a:solidFill>
            <a:srgbClr val="EBF5FD"/>
          </a:solidFill>
        </p:spPr>
        <p:txBody>
          <a:bodyPr wrap="square" rtlCol="0">
            <a:spAutoFit/>
          </a:bodyPr>
          <a:lstStyle/>
          <a:p>
            <a:pPr algn="r" rtl="1"/>
            <a:r>
              <a:rPr lang="ar-EG" sz="1000" dirty="0"/>
              <a:t>الدخل المتوسط الأعلى</a:t>
            </a:r>
            <a:endParaRPr lang="en-US" sz="1000" dirty="0"/>
          </a:p>
        </p:txBody>
      </p:sp>
      <p:sp>
        <p:nvSpPr>
          <p:cNvPr id="18" name="TextBox 17">
            <a:extLst>
              <a:ext uri="{FF2B5EF4-FFF2-40B4-BE49-F238E27FC236}">
                <a16:creationId xmlns:a16="http://schemas.microsoft.com/office/drawing/2014/main" id="{801B280B-1186-4D6B-AAFB-CFD99ADB9BA1}"/>
              </a:ext>
            </a:extLst>
          </p:cNvPr>
          <p:cNvSpPr txBox="1"/>
          <p:nvPr/>
        </p:nvSpPr>
        <p:spPr>
          <a:xfrm>
            <a:off x="502096" y="2501937"/>
            <a:ext cx="1366347" cy="246221"/>
          </a:xfrm>
          <a:prstGeom prst="rect">
            <a:avLst/>
          </a:prstGeom>
          <a:solidFill>
            <a:srgbClr val="EBF5FD"/>
          </a:solidFill>
        </p:spPr>
        <p:txBody>
          <a:bodyPr wrap="square" rtlCol="0">
            <a:spAutoFit/>
          </a:bodyPr>
          <a:lstStyle/>
          <a:p>
            <a:pPr algn="r" rtl="1"/>
            <a:r>
              <a:rPr lang="ar-EG" sz="1000" dirty="0"/>
              <a:t>الدخل المتوسط الأدنى</a:t>
            </a:r>
            <a:endParaRPr lang="en-US" sz="1000" dirty="0"/>
          </a:p>
        </p:txBody>
      </p:sp>
      <p:sp>
        <p:nvSpPr>
          <p:cNvPr id="19" name="TextBox 18">
            <a:extLst>
              <a:ext uri="{FF2B5EF4-FFF2-40B4-BE49-F238E27FC236}">
                <a16:creationId xmlns:a16="http://schemas.microsoft.com/office/drawing/2014/main" id="{DF15ACA1-C694-07A4-1408-4C091A9A0A02}"/>
              </a:ext>
            </a:extLst>
          </p:cNvPr>
          <p:cNvSpPr txBox="1"/>
          <p:nvPr/>
        </p:nvSpPr>
        <p:spPr>
          <a:xfrm>
            <a:off x="489396" y="2717837"/>
            <a:ext cx="1366347" cy="246221"/>
          </a:xfrm>
          <a:prstGeom prst="rect">
            <a:avLst/>
          </a:prstGeom>
          <a:solidFill>
            <a:srgbClr val="EBF5FD"/>
          </a:solidFill>
        </p:spPr>
        <p:txBody>
          <a:bodyPr wrap="square" rtlCol="0">
            <a:spAutoFit/>
          </a:bodyPr>
          <a:lstStyle/>
          <a:p>
            <a:pPr algn="r" rtl="1"/>
            <a:r>
              <a:rPr lang="ar-EG" sz="1000" dirty="0"/>
              <a:t>الدخل المنخفض</a:t>
            </a:r>
            <a:endParaRPr lang="en-US" sz="1000" dirty="0"/>
          </a:p>
        </p:txBody>
      </p:sp>
      <p:sp>
        <p:nvSpPr>
          <p:cNvPr id="20" name="TextBox 19">
            <a:extLst>
              <a:ext uri="{FF2B5EF4-FFF2-40B4-BE49-F238E27FC236}">
                <a16:creationId xmlns:a16="http://schemas.microsoft.com/office/drawing/2014/main" id="{0252836C-F939-D9FC-8B0C-66DDC3017978}"/>
              </a:ext>
            </a:extLst>
          </p:cNvPr>
          <p:cNvSpPr txBox="1"/>
          <p:nvPr/>
        </p:nvSpPr>
        <p:spPr>
          <a:xfrm>
            <a:off x="489456" y="3327530"/>
            <a:ext cx="1366347" cy="246221"/>
          </a:xfrm>
          <a:prstGeom prst="rect">
            <a:avLst/>
          </a:prstGeom>
          <a:solidFill>
            <a:srgbClr val="EBF5FD"/>
          </a:solidFill>
        </p:spPr>
        <p:txBody>
          <a:bodyPr wrap="square" rtlCol="0">
            <a:spAutoFit/>
          </a:bodyPr>
          <a:lstStyle/>
          <a:p>
            <a:pPr algn="r" rtl="1"/>
            <a:r>
              <a:rPr lang="ar-EG" sz="1000" dirty="0"/>
              <a:t>شمال أفريقيا</a:t>
            </a:r>
            <a:endParaRPr lang="en-US" sz="1000" dirty="0"/>
          </a:p>
        </p:txBody>
      </p:sp>
      <p:sp>
        <p:nvSpPr>
          <p:cNvPr id="21" name="TextBox 20">
            <a:extLst>
              <a:ext uri="{FF2B5EF4-FFF2-40B4-BE49-F238E27FC236}">
                <a16:creationId xmlns:a16="http://schemas.microsoft.com/office/drawing/2014/main" id="{6822B0C3-35B0-5B8A-16C0-4CF92F06C340}"/>
              </a:ext>
            </a:extLst>
          </p:cNvPr>
          <p:cNvSpPr txBox="1"/>
          <p:nvPr/>
        </p:nvSpPr>
        <p:spPr>
          <a:xfrm>
            <a:off x="489456" y="3543390"/>
            <a:ext cx="1366347" cy="246221"/>
          </a:xfrm>
          <a:prstGeom prst="rect">
            <a:avLst/>
          </a:prstGeom>
          <a:solidFill>
            <a:srgbClr val="EBF5FD"/>
          </a:solidFill>
        </p:spPr>
        <p:txBody>
          <a:bodyPr wrap="square" rtlCol="0">
            <a:spAutoFit/>
          </a:bodyPr>
          <a:lstStyle/>
          <a:p>
            <a:pPr algn="r" rtl="1"/>
            <a:r>
              <a:rPr lang="ar-EG" sz="1000" dirty="0"/>
              <a:t>أفريقيا جنوب الصحراء</a:t>
            </a:r>
            <a:endParaRPr lang="en-US" sz="1000" dirty="0"/>
          </a:p>
        </p:txBody>
      </p:sp>
      <p:sp>
        <p:nvSpPr>
          <p:cNvPr id="22" name="TextBox 21">
            <a:extLst>
              <a:ext uri="{FF2B5EF4-FFF2-40B4-BE49-F238E27FC236}">
                <a16:creationId xmlns:a16="http://schemas.microsoft.com/office/drawing/2014/main" id="{C8C2EFFE-DFF7-D44A-F095-8657D27214E9}"/>
              </a:ext>
            </a:extLst>
          </p:cNvPr>
          <p:cNvSpPr txBox="1"/>
          <p:nvPr/>
        </p:nvSpPr>
        <p:spPr>
          <a:xfrm>
            <a:off x="278510" y="3974736"/>
            <a:ext cx="1577293" cy="230832"/>
          </a:xfrm>
          <a:prstGeom prst="rect">
            <a:avLst/>
          </a:prstGeom>
          <a:solidFill>
            <a:srgbClr val="EBF5FD"/>
          </a:solidFill>
        </p:spPr>
        <p:txBody>
          <a:bodyPr wrap="square" rtlCol="0">
            <a:spAutoFit/>
          </a:bodyPr>
          <a:lstStyle/>
          <a:p>
            <a:pPr algn="r" rtl="1"/>
            <a:r>
              <a:rPr lang="ar-EG" sz="900" dirty="0"/>
              <a:t>أمريكا اللاتينية ومنطقة البحر الكاريبي</a:t>
            </a:r>
            <a:endParaRPr lang="en-US" sz="900" dirty="0"/>
          </a:p>
        </p:txBody>
      </p:sp>
      <p:sp>
        <p:nvSpPr>
          <p:cNvPr id="23" name="TextBox 22">
            <a:extLst>
              <a:ext uri="{FF2B5EF4-FFF2-40B4-BE49-F238E27FC236}">
                <a16:creationId xmlns:a16="http://schemas.microsoft.com/office/drawing/2014/main" id="{E1781CB8-54FD-61A5-95A8-C81DAA3E99F3}"/>
              </a:ext>
            </a:extLst>
          </p:cNvPr>
          <p:cNvSpPr txBox="1"/>
          <p:nvPr/>
        </p:nvSpPr>
        <p:spPr>
          <a:xfrm>
            <a:off x="490027" y="4166561"/>
            <a:ext cx="1366347" cy="246221"/>
          </a:xfrm>
          <a:prstGeom prst="rect">
            <a:avLst/>
          </a:prstGeom>
          <a:solidFill>
            <a:srgbClr val="EBF5FD"/>
          </a:solidFill>
        </p:spPr>
        <p:txBody>
          <a:bodyPr wrap="square" rtlCol="0">
            <a:spAutoFit/>
          </a:bodyPr>
          <a:lstStyle/>
          <a:p>
            <a:pPr algn="r" rtl="1"/>
            <a:r>
              <a:rPr lang="ar-EG" sz="1000" dirty="0"/>
              <a:t>أمريكا الشمالية</a:t>
            </a:r>
            <a:endParaRPr lang="en-US" sz="1000" dirty="0"/>
          </a:p>
        </p:txBody>
      </p:sp>
      <p:sp>
        <p:nvSpPr>
          <p:cNvPr id="24" name="TextBox 23">
            <a:extLst>
              <a:ext uri="{FF2B5EF4-FFF2-40B4-BE49-F238E27FC236}">
                <a16:creationId xmlns:a16="http://schemas.microsoft.com/office/drawing/2014/main" id="{84ACF5E7-562F-0947-6EA3-2EB1AFED4922}"/>
              </a:ext>
            </a:extLst>
          </p:cNvPr>
          <p:cNvSpPr txBox="1"/>
          <p:nvPr/>
        </p:nvSpPr>
        <p:spPr>
          <a:xfrm>
            <a:off x="489396" y="4789568"/>
            <a:ext cx="1366347" cy="246221"/>
          </a:xfrm>
          <a:prstGeom prst="rect">
            <a:avLst/>
          </a:prstGeom>
          <a:solidFill>
            <a:srgbClr val="EBF5FD"/>
          </a:solidFill>
        </p:spPr>
        <p:txBody>
          <a:bodyPr wrap="square" rtlCol="0">
            <a:spAutoFit/>
          </a:bodyPr>
          <a:lstStyle/>
          <a:p>
            <a:pPr algn="r" rtl="1"/>
            <a:r>
              <a:rPr lang="ar-EG" sz="1000" dirty="0"/>
              <a:t>شرق آسيا</a:t>
            </a:r>
            <a:endParaRPr lang="en-US" sz="1000" dirty="0"/>
          </a:p>
        </p:txBody>
      </p:sp>
      <p:sp>
        <p:nvSpPr>
          <p:cNvPr id="25" name="TextBox 24">
            <a:extLst>
              <a:ext uri="{FF2B5EF4-FFF2-40B4-BE49-F238E27FC236}">
                <a16:creationId xmlns:a16="http://schemas.microsoft.com/office/drawing/2014/main" id="{514A733E-8F6E-FECC-699E-E06F3EE19A6A}"/>
              </a:ext>
            </a:extLst>
          </p:cNvPr>
          <p:cNvSpPr txBox="1"/>
          <p:nvPr/>
        </p:nvSpPr>
        <p:spPr>
          <a:xfrm>
            <a:off x="278510" y="5017247"/>
            <a:ext cx="1563391" cy="246221"/>
          </a:xfrm>
          <a:prstGeom prst="rect">
            <a:avLst/>
          </a:prstGeom>
          <a:solidFill>
            <a:srgbClr val="EBF5FD"/>
          </a:solidFill>
        </p:spPr>
        <p:txBody>
          <a:bodyPr wrap="square" rtlCol="0">
            <a:spAutoFit/>
          </a:bodyPr>
          <a:lstStyle/>
          <a:p>
            <a:pPr algn="r" rtl="1"/>
            <a:r>
              <a:rPr lang="ar-EG" sz="1000" dirty="0"/>
              <a:t>جنوب شرق آسيا والمحيط الهادئ</a:t>
            </a:r>
            <a:endParaRPr lang="en-US" sz="1000" dirty="0"/>
          </a:p>
        </p:txBody>
      </p:sp>
      <p:sp>
        <p:nvSpPr>
          <p:cNvPr id="26" name="TextBox 25">
            <a:extLst>
              <a:ext uri="{FF2B5EF4-FFF2-40B4-BE49-F238E27FC236}">
                <a16:creationId xmlns:a16="http://schemas.microsoft.com/office/drawing/2014/main" id="{19B8DABB-A9B6-8BD9-7846-11D8AB64369E}"/>
              </a:ext>
            </a:extLst>
          </p:cNvPr>
          <p:cNvSpPr txBox="1"/>
          <p:nvPr/>
        </p:nvSpPr>
        <p:spPr>
          <a:xfrm>
            <a:off x="291210" y="5233147"/>
            <a:ext cx="1563391" cy="246221"/>
          </a:xfrm>
          <a:prstGeom prst="rect">
            <a:avLst/>
          </a:prstGeom>
          <a:solidFill>
            <a:srgbClr val="EBF5FD"/>
          </a:solidFill>
        </p:spPr>
        <p:txBody>
          <a:bodyPr wrap="square" rtlCol="0">
            <a:spAutoFit/>
          </a:bodyPr>
          <a:lstStyle/>
          <a:p>
            <a:pPr algn="r" rtl="1"/>
            <a:r>
              <a:rPr lang="ar-EG" sz="1000" dirty="0"/>
              <a:t>جنوب آسيا</a:t>
            </a:r>
            <a:endParaRPr lang="en-US" sz="1000" dirty="0"/>
          </a:p>
        </p:txBody>
      </p:sp>
      <p:sp>
        <p:nvSpPr>
          <p:cNvPr id="27" name="TextBox 26">
            <a:extLst>
              <a:ext uri="{FF2B5EF4-FFF2-40B4-BE49-F238E27FC236}">
                <a16:creationId xmlns:a16="http://schemas.microsoft.com/office/drawing/2014/main" id="{FB8A9658-EC76-59CC-46CA-833CD0AF9882}"/>
              </a:ext>
            </a:extLst>
          </p:cNvPr>
          <p:cNvSpPr txBox="1"/>
          <p:nvPr/>
        </p:nvSpPr>
        <p:spPr>
          <a:xfrm>
            <a:off x="291210" y="5651326"/>
            <a:ext cx="1563391" cy="246221"/>
          </a:xfrm>
          <a:prstGeom prst="rect">
            <a:avLst/>
          </a:prstGeom>
          <a:solidFill>
            <a:srgbClr val="EBF5FD"/>
          </a:solidFill>
        </p:spPr>
        <p:txBody>
          <a:bodyPr wrap="square" rtlCol="0">
            <a:spAutoFit/>
          </a:bodyPr>
          <a:lstStyle/>
          <a:p>
            <a:pPr algn="r" rtl="1"/>
            <a:r>
              <a:rPr lang="ar-EG" sz="1000" dirty="0"/>
              <a:t>آسيا الوسطى والغربية</a:t>
            </a:r>
            <a:endParaRPr lang="en-US" sz="1000" dirty="0"/>
          </a:p>
        </p:txBody>
      </p:sp>
      <p:sp>
        <p:nvSpPr>
          <p:cNvPr id="28" name="TextBox 27">
            <a:extLst>
              <a:ext uri="{FF2B5EF4-FFF2-40B4-BE49-F238E27FC236}">
                <a16:creationId xmlns:a16="http://schemas.microsoft.com/office/drawing/2014/main" id="{5223CC8C-8B04-4700-5B0C-552D83EDECE0}"/>
              </a:ext>
            </a:extLst>
          </p:cNvPr>
          <p:cNvSpPr txBox="1"/>
          <p:nvPr/>
        </p:nvSpPr>
        <p:spPr>
          <a:xfrm>
            <a:off x="278510" y="5854526"/>
            <a:ext cx="1563391" cy="246221"/>
          </a:xfrm>
          <a:prstGeom prst="rect">
            <a:avLst/>
          </a:prstGeom>
          <a:solidFill>
            <a:srgbClr val="EBF5FD"/>
          </a:solidFill>
        </p:spPr>
        <p:txBody>
          <a:bodyPr wrap="square" rtlCol="0">
            <a:spAutoFit/>
          </a:bodyPr>
          <a:lstStyle/>
          <a:p>
            <a:pPr algn="r" rtl="1"/>
            <a:r>
              <a:rPr lang="ar-EG" sz="1000" dirty="0"/>
              <a:t>أوروبا الشرقية</a:t>
            </a:r>
            <a:endParaRPr lang="en-US" sz="1000" dirty="0"/>
          </a:p>
        </p:txBody>
      </p:sp>
      <p:sp>
        <p:nvSpPr>
          <p:cNvPr id="29" name="TextBox 28">
            <a:extLst>
              <a:ext uri="{FF2B5EF4-FFF2-40B4-BE49-F238E27FC236}">
                <a16:creationId xmlns:a16="http://schemas.microsoft.com/office/drawing/2014/main" id="{2CD10E54-4BFA-491B-438D-4C89EE560C79}"/>
              </a:ext>
            </a:extLst>
          </p:cNvPr>
          <p:cNvSpPr txBox="1"/>
          <p:nvPr/>
        </p:nvSpPr>
        <p:spPr>
          <a:xfrm>
            <a:off x="316610" y="6083126"/>
            <a:ext cx="1563391" cy="246221"/>
          </a:xfrm>
          <a:prstGeom prst="rect">
            <a:avLst/>
          </a:prstGeom>
          <a:solidFill>
            <a:srgbClr val="EBF5FD"/>
          </a:solidFill>
        </p:spPr>
        <p:txBody>
          <a:bodyPr wrap="square" rtlCol="0">
            <a:spAutoFit/>
          </a:bodyPr>
          <a:lstStyle/>
          <a:p>
            <a:pPr algn="r" rtl="1"/>
            <a:r>
              <a:rPr lang="ar-EG" sz="1000" dirty="0"/>
              <a:t>شمال وجنوب وغرب أوروبا</a:t>
            </a:r>
            <a:endParaRPr lang="en-US" sz="1000" dirty="0"/>
          </a:p>
        </p:txBody>
      </p:sp>
      <p:sp>
        <p:nvSpPr>
          <p:cNvPr id="30" name="TextBox 29">
            <a:extLst>
              <a:ext uri="{FF2B5EF4-FFF2-40B4-BE49-F238E27FC236}">
                <a16:creationId xmlns:a16="http://schemas.microsoft.com/office/drawing/2014/main" id="{E2B03974-A8E5-3997-2F8B-B4F1792240B4}"/>
              </a:ext>
            </a:extLst>
          </p:cNvPr>
          <p:cNvSpPr txBox="1"/>
          <p:nvPr/>
        </p:nvSpPr>
        <p:spPr>
          <a:xfrm>
            <a:off x="1862709" y="6464088"/>
            <a:ext cx="2785491" cy="230832"/>
          </a:xfrm>
          <a:prstGeom prst="rect">
            <a:avLst/>
          </a:prstGeom>
          <a:solidFill>
            <a:srgbClr val="EBF5FD"/>
          </a:solidFill>
        </p:spPr>
        <p:txBody>
          <a:bodyPr wrap="square" rtlCol="0">
            <a:spAutoFit/>
          </a:bodyPr>
          <a:lstStyle/>
          <a:p>
            <a:pPr algn="r" rtl="1"/>
            <a:r>
              <a:rPr lang="ar-EG" sz="900" dirty="0"/>
              <a:t>نسبة الأطفال الذين يتلقون إعانات نقدية للأطفال أو الاسرة (%)</a:t>
            </a:r>
            <a:endParaRPr lang="en-US" sz="900" dirty="0"/>
          </a:p>
        </p:txBody>
      </p:sp>
      <p:sp>
        <p:nvSpPr>
          <p:cNvPr id="31" name="TextBox 30">
            <a:extLst>
              <a:ext uri="{FF2B5EF4-FFF2-40B4-BE49-F238E27FC236}">
                <a16:creationId xmlns:a16="http://schemas.microsoft.com/office/drawing/2014/main" id="{C38367EE-0DD7-C5E0-5C05-A1ACDE92E157}"/>
              </a:ext>
            </a:extLst>
          </p:cNvPr>
          <p:cNvSpPr txBox="1"/>
          <p:nvPr/>
        </p:nvSpPr>
        <p:spPr>
          <a:xfrm>
            <a:off x="4062219" y="6617642"/>
            <a:ext cx="1110507" cy="230832"/>
          </a:xfrm>
          <a:prstGeom prst="rect">
            <a:avLst/>
          </a:prstGeom>
          <a:solidFill>
            <a:srgbClr val="EBF5FD"/>
          </a:solidFill>
        </p:spPr>
        <p:txBody>
          <a:bodyPr wrap="square" rtlCol="0">
            <a:spAutoFit/>
          </a:bodyPr>
          <a:lstStyle/>
          <a:p>
            <a:pPr rtl="1"/>
            <a:r>
              <a:rPr lang="ar-EG" sz="900" dirty="0"/>
              <a:t>الأطفال 0-18 (2023)</a:t>
            </a:r>
            <a:endParaRPr lang="en-US" sz="900" dirty="0"/>
          </a:p>
        </p:txBody>
      </p:sp>
      <p:sp>
        <p:nvSpPr>
          <p:cNvPr id="33" name="TextBox 32">
            <a:extLst>
              <a:ext uri="{FF2B5EF4-FFF2-40B4-BE49-F238E27FC236}">
                <a16:creationId xmlns:a16="http://schemas.microsoft.com/office/drawing/2014/main" id="{91D22CF7-306F-63C7-D960-1B2F40A9CDBA}"/>
              </a:ext>
            </a:extLst>
          </p:cNvPr>
          <p:cNvSpPr txBox="1"/>
          <p:nvPr/>
        </p:nvSpPr>
        <p:spPr>
          <a:xfrm>
            <a:off x="3010659" y="6627984"/>
            <a:ext cx="895861" cy="230832"/>
          </a:xfrm>
          <a:prstGeom prst="rect">
            <a:avLst/>
          </a:prstGeom>
          <a:solidFill>
            <a:srgbClr val="EBF5FD"/>
          </a:solidFill>
        </p:spPr>
        <p:txBody>
          <a:bodyPr wrap="square" rtlCol="0">
            <a:spAutoFit/>
          </a:bodyPr>
          <a:lstStyle/>
          <a:p>
            <a:pPr rtl="1"/>
            <a:endParaRPr lang="en-US" sz="900" dirty="0"/>
          </a:p>
        </p:txBody>
      </p:sp>
      <p:sp>
        <p:nvSpPr>
          <p:cNvPr id="32" name="TextBox 31">
            <a:extLst>
              <a:ext uri="{FF2B5EF4-FFF2-40B4-BE49-F238E27FC236}">
                <a16:creationId xmlns:a16="http://schemas.microsoft.com/office/drawing/2014/main" id="{1ED4388E-823B-0EE6-DB13-C230C83B2E3B}"/>
              </a:ext>
            </a:extLst>
          </p:cNvPr>
          <p:cNvSpPr txBox="1"/>
          <p:nvPr/>
        </p:nvSpPr>
        <p:spPr>
          <a:xfrm>
            <a:off x="2928237" y="6629458"/>
            <a:ext cx="1066800" cy="230832"/>
          </a:xfrm>
          <a:prstGeom prst="rect">
            <a:avLst/>
          </a:prstGeom>
          <a:noFill/>
        </p:spPr>
        <p:txBody>
          <a:bodyPr wrap="square" rtlCol="0">
            <a:spAutoFit/>
          </a:bodyPr>
          <a:lstStyle/>
          <a:p>
            <a:pPr rtl="1"/>
            <a:r>
              <a:rPr lang="ar-EG" sz="900" dirty="0"/>
              <a:t>الأطفال 0-15 (2015)</a:t>
            </a:r>
            <a:endParaRPr lang="en-US" sz="900" dirty="0"/>
          </a:p>
        </p:txBody>
      </p:sp>
      <p:sp>
        <p:nvSpPr>
          <p:cNvPr id="35" name="TextBox 34">
            <a:extLst>
              <a:ext uri="{FF2B5EF4-FFF2-40B4-BE49-F238E27FC236}">
                <a16:creationId xmlns:a16="http://schemas.microsoft.com/office/drawing/2014/main" id="{7F3972A5-9E6C-845A-C4F5-3779A1C3535A}"/>
              </a:ext>
            </a:extLst>
          </p:cNvPr>
          <p:cNvSpPr txBox="1"/>
          <p:nvPr/>
        </p:nvSpPr>
        <p:spPr>
          <a:xfrm>
            <a:off x="1941568" y="6635384"/>
            <a:ext cx="895861" cy="230832"/>
          </a:xfrm>
          <a:prstGeom prst="rect">
            <a:avLst/>
          </a:prstGeom>
          <a:solidFill>
            <a:srgbClr val="EBF5FD"/>
          </a:solidFill>
        </p:spPr>
        <p:txBody>
          <a:bodyPr wrap="square" rtlCol="0">
            <a:spAutoFit/>
          </a:bodyPr>
          <a:lstStyle/>
          <a:p>
            <a:pPr rtl="1"/>
            <a:endParaRPr lang="en-US" sz="900" dirty="0"/>
          </a:p>
        </p:txBody>
      </p:sp>
      <p:sp>
        <p:nvSpPr>
          <p:cNvPr id="34" name="TextBox 33">
            <a:extLst>
              <a:ext uri="{FF2B5EF4-FFF2-40B4-BE49-F238E27FC236}">
                <a16:creationId xmlns:a16="http://schemas.microsoft.com/office/drawing/2014/main" id="{D558EEF4-2C35-8035-6F48-7195D1328015}"/>
              </a:ext>
            </a:extLst>
          </p:cNvPr>
          <p:cNvSpPr txBox="1"/>
          <p:nvPr/>
        </p:nvSpPr>
        <p:spPr>
          <a:xfrm>
            <a:off x="1875528" y="6627984"/>
            <a:ext cx="1136912" cy="230832"/>
          </a:xfrm>
          <a:prstGeom prst="rect">
            <a:avLst/>
          </a:prstGeom>
          <a:noFill/>
        </p:spPr>
        <p:txBody>
          <a:bodyPr wrap="square" rtlCol="0">
            <a:spAutoFit/>
          </a:bodyPr>
          <a:lstStyle/>
          <a:p>
            <a:pPr rtl="1"/>
            <a:r>
              <a:rPr lang="ar-EG" sz="900" dirty="0"/>
              <a:t>الأطفال 0-15 (2023)</a:t>
            </a:r>
            <a:endParaRPr lang="en-US" sz="900" dirty="0"/>
          </a:p>
        </p:txBody>
      </p:sp>
    </p:spTree>
    <p:extLst>
      <p:ext uri="{BB962C8B-B14F-4D97-AF65-F5344CB8AC3E}">
        <p14:creationId xmlns:p14="http://schemas.microsoft.com/office/powerpoint/2010/main" val="187060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6C4717F-0CBD-8D08-63C8-83EEBC80DA78}"/>
              </a:ext>
            </a:extLst>
          </p:cNvPr>
          <p:cNvSpPr>
            <a:spLocks noGrp="1"/>
          </p:cNvSpPr>
          <p:nvPr>
            <p:ph type="title"/>
          </p:nvPr>
        </p:nvSpPr>
        <p:spPr>
          <a:xfrm>
            <a:off x="490538" y="1423195"/>
            <a:ext cx="11210924" cy="720000"/>
          </a:xfrm>
        </p:spPr>
        <p:txBody>
          <a:bodyPr anchor="t">
            <a:normAutofit/>
          </a:bodyPr>
          <a:lstStyle/>
          <a:p>
            <a:pPr algn="r" rtl="1"/>
            <a:r>
              <a:rPr lang="ar-EG" dirty="0"/>
              <a:t>نقص الاستثمار في الحماية الاجتماعية</a:t>
            </a:r>
            <a:endParaRPr lang="en-GB" dirty="0"/>
          </a:p>
        </p:txBody>
      </p:sp>
      <p:sp>
        <p:nvSpPr>
          <p:cNvPr id="4" name="Content Placeholder 3">
            <a:extLst>
              <a:ext uri="{FF2B5EF4-FFF2-40B4-BE49-F238E27FC236}">
                <a16:creationId xmlns:a16="http://schemas.microsoft.com/office/drawing/2014/main" id="{522F3DC5-0804-56B3-6275-FEE6B94079FF}"/>
              </a:ext>
            </a:extLst>
          </p:cNvPr>
          <p:cNvSpPr>
            <a:spLocks noGrp="1"/>
          </p:cNvSpPr>
          <p:nvPr>
            <p:ph idx="1"/>
          </p:nvPr>
        </p:nvSpPr>
        <p:spPr>
          <a:xfrm>
            <a:off x="4491389" y="2177136"/>
            <a:ext cx="7311862" cy="3482975"/>
          </a:xfrm>
        </p:spPr>
        <p:txBody>
          <a:bodyPr>
            <a:normAutofit/>
          </a:bodyPr>
          <a:lstStyle/>
          <a:p>
            <a:pPr marL="285750" indent="-285750" algn="r" rtl="1">
              <a:lnSpc>
                <a:spcPct val="90000"/>
              </a:lnSpc>
              <a:buFont typeface="Arial" panose="020B0604020202020204" pitchFamily="34" charset="0"/>
              <a:buChar char="•"/>
            </a:pPr>
            <a:r>
              <a:rPr lang="ar-EG" dirty="0"/>
              <a:t>يساهم النقص الكبير في الاستثمار في الحماية الاجتماعية في استمرار الفجوة في تغطية الأطفال</a:t>
            </a:r>
            <a:endParaRPr lang="en-GB" dirty="0"/>
          </a:p>
          <a:p>
            <a:pPr marL="285750" indent="-285750" algn="r" rtl="1">
              <a:lnSpc>
                <a:spcPct val="90000"/>
              </a:lnSpc>
              <a:buFont typeface="Arial" panose="020B0604020202020204" pitchFamily="34" charset="0"/>
              <a:buChar char="•"/>
            </a:pPr>
            <a:r>
              <a:rPr lang="ar-EG" dirty="0"/>
              <a:t>تنفق البلدان في المتوسط 12.9٪ من الناتج المحلي الإجمالي على الحماية الاجتماعية، ولا تتجاوز النفقات المخصصة للأطفال 1.1٪. </a:t>
            </a:r>
            <a:r>
              <a:rPr lang="en-GB" dirty="0"/>
              <a:t> </a:t>
            </a:r>
          </a:p>
          <a:p>
            <a:pPr marL="285750" indent="-285750" algn="r" rtl="1">
              <a:lnSpc>
                <a:spcPct val="90000"/>
              </a:lnSpc>
              <a:buFont typeface="Arial" panose="020B0604020202020204" pitchFamily="34" charset="0"/>
              <a:buChar char="•"/>
            </a:pPr>
            <a:r>
              <a:rPr lang="ar-EG" dirty="0"/>
              <a:t>في كثير من الحالات، لا تصمم البرامج بهدف إفادة الأطفال بشكل مباشر أو تناول مخاطر عمل الأطفال على وجه التحديد. </a:t>
            </a:r>
            <a:r>
              <a:rPr lang="en-GB" dirty="0"/>
              <a:t> </a:t>
            </a:r>
          </a:p>
          <a:p>
            <a:pPr marL="285750" indent="-285750" algn="r" rtl="1">
              <a:lnSpc>
                <a:spcPct val="90000"/>
              </a:lnSpc>
              <a:buFont typeface="Arial" panose="020B0604020202020204" pitchFamily="34" charset="0"/>
              <a:buChar char="•"/>
            </a:pPr>
            <a:r>
              <a:rPr lang="ar-EG" dirty="0"/>
              <a:t>وفي بعض الأحيان، تكون المزايا الحالية غير كافية وغير شاملة. </a:t>
            </a:r>
            <a:endParaRPr lang="en-GB" dirty="0"/>
          </a:p>
          <a:p>
            <a:pPr algn="r" rtl="1">
              <a:lnSpc>
                <a:spcPct val="90000"/>
              </a:lnSpc>
            </a:pPr>
            <a:endParaRPr lang="en-GB" dirty="0"/>
          </a:p>
        </p:txBody>
      </p:sp>
      <p:sp>
        <p:nvSpPr>
          <p:cNvPr id="7" name="Slide Number Placeholder 6">
            <a:extLst>
              <a:ext uri="{FF2B5EF4-FFF2-40B4-BE49-F238E27FC236}">
                <a16:creationId xmlns:a16="http://schemas.microsoft.com/office/drawing/2014/main" id="{12C1E508-F16B-F1DF-D1BD-7E90FD7B5DEE}"/>
              </a:ext>
            </a:extLst>
          </p:cNvPr>
          <p:cNvSpPr>
            <a:spLocks noGrp="1"/>
          </p:cNvSpPr>
          <p:nvPr>
            <p:ph type="sldNum" sz="quarter" idx="12"/>
          </p:nvPr>
        </p:nvSpPr>
        <p:spPr>
          <a:xfrm>
            <a:off x="11161462" y="432000"/>
            <a:ext cx="540000" cy="288000"/>
          </a:xfrm>
        </p:spPr>
        <p:txBody>
          <a:bodyPr anchor="t">
            <a:normAutofit/>
          </a:bodyPr>
          <a:lstStyle/>
          <a:p>
            <a:pPr>
              <a:spcAft>
                <a:spcPts val="600"/>
              </a:spcAft>
            </a:pPr>
            <a:fld id="{856227C0-AD57-4F9B-BAE3-EEFB0D0EE427}" type="slidenum">
              <a:rPr lang="en-GB" smtClean="0"/>
              <a:pPr>
                <a:spcAft>
                  <a:spcPts val="600"/>
                </a:spcAft>
              </a:pPr>
              <a:t>5</a:t>
            </a:fld>
            <a:endParaRPr lang="en-GB"/>
          </a:p>
        </p:txBody>
      </p:sp>
      <p:pic>
        <p:nvPicPr>
          <p:cNvPr id="11" name="Picture Placeholder 10" descr="Multicultural girls hugging">
            <a:extLst>
              <a:ext uri="{FF2B5EF4-FFF2-40B4-BE49-F238E27FC236}">
                <a16:creationId xmlns:a16="http://schemas.microsoft.com/office/drawing/2014/main" id="{5236B692-FAE3-055E-606E-E08D903BCD20}"/>
              </a:ext>
            </a:extLst>
          </p:cNvPr>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39503" r="16169"/>
          <a:stretch>
            <a:fillRect/>
          </a:stretch>
        </p:blipFill>
        <p:spPr>
          <a:xfrm flipH="1">
            <a:off x="33149" y="953458"/>
            <a:ext cx="3902869" cy="5876925"/>
          </a:xfrm>
          <a:noFill/>
        </p:spPr>
      </p:pic>
      <p:sp>
        <p:nvSpPr>
          <p:cNvPr id="16" name="Text Placeholder 7">
            <a:extLst>
              <a:ext uri="{FF2B5EF4-FFF2-40B4-BE49-F238E27FC236}">
                <a16:creationId xmlns:a16="http://schemas.microsoft.com/office/drawing/2014/main" id="{9016A4D2-A714-14E1-6E9C-66A979BF01BD}"/>
              </a:ext>
            </a:extLst>
          </p:cNvPr>
          <p:cNvSpPr>
            <a:spLocks noGrp="1"/>
          </p:cNvSpPr>
          <p:nvPr>
            <p:ph type="body" sz="quarter" idx="14"/>
          </p:nvPr>
        </p:nvSpPr>
        <p:spPr>
          <a:xfrm flipH="1">
            <a:off x="536575" y="5933782"/>
            <a:ext cx="3413125" cy="247650"/>
          </a:xfrm>
        </p:spPr>
        <p:txBody>
          <a:bodyPr/>
          <a:lstStyle/>
          <a:p>
            <a:r>
              <a:rPr lang="ar-EG" dirty="0"/>
              <a:t>.</a:t>
            </a:r>
            <a:endParaRPr lang="en-US" dirty="0"/>
          </a:p>
        </p:txBody>
      </p:sp>
      <p:sp>
        <p:nvSpPr>
          <p:cNvPr id="5" name="Date Placeholder 4">
            <a:extLst>
              <a:ext uri="{FF2B5EF4-FFF2-40B4-BE49-F238E27FC236}">
                <a16:creationId xmlns:a16="http://schemas.microsoft.com/office/drawing/2014/main" id="{DC899338-D749-46D1-5B0F-51434D6C174A}"/>
              </a:ext>
            </a:extLst>
          </p:cNvPr>
          <p:cNvSpPr>
            <a:spLocks noGrp="1"/>
          </p:cNvSpPr>
          <p:nvPr>
            <p:ph type="dt" sz="half" idx="10"/>
          </p:nvPr>
        </p:nvSpPr>
        <p:spPr/>
        <p:txBody>
          <a:bodyPr/>
          <a:lstStyle/>
          <a:p>
            <a:pPr>
              <a:spcAft>
                <a:spcPts val="600"/>
              </a:spcAft>
            </a:pPr>
            <a:r>
              <a:rPr lang="en-GB"/>
              <a:t>Date: Monday / 01 / October / 2019</a:t>
            </a:r>
          </a:p>
        </p:txBody>
      </p:sp>
      <p:pic>
        <p:nvPicPr>
          <p:cNvPr id="2" name="Picture 1" descr="A blue logo with a leaf and a symbol&#10;&#10;AI-generated content may be incorrect.">
            <a:extLst>
              <a:ext uri="{FF2B5EF4-FFF2-40B4-BE49-F238E27FC236}">
                <a16:creationId xmlns:a16="http://schemas.microsoft.com/office/drawing/2014/main" id="{14919B92-17E0-C095-BADC-B568033585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538" y="310552"/>
            <a:ext cx="1597054" cy="655606"/>
          </a:xfrm>
          <a:prstGeom prst="rect">
            <a:avLst/>
          </a:prstGeom>
        </p:spPr>
      </p:pic>
      <p:sp>
        <p:nvSpPr>
          <p:cNvPr id="3" name="Footer Placeholder 5">
            <a:extLst>
              <a:ext uri="{FF2B5EF4-FFF2-40B4-BE49-F238E27FC236}">
                <a16:creationId xmlns:a16="http://schemas.microsoft.com/office/drawing/2014/main" id="{6DF25036-1CFA-90F1-21AC-C97344667558}"/>
              </a:ext>
            </a:extLst>
          </p:cNvPr>
          <p:cNvSpPr txBox="1">
            <a:spLocks/>
          </p:cNvSpPr>
          <p:nvPr/>
        </p:nvSpPr>
        <p:spPr>
          <a:xfrm>
            <a:off x="6779031" y="5842984"/>
            <a:ext cx="5024220" cy="184607"/>
          </a:xfrm>
          <a:prstGeom prst="rect">
            <a:avLst/>
          </a:prstGeom>
        </p:spPr>
        <p:txBody>
          <a:bodyPr>
            <a:normAutofit fontScale="92500"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a:lnSpc>
                <a:spcPct val="90000"/>
              </a:lnSpc>
              <a:spcAft>
                <a:spcPts val="600"/>
              </a:spcAft>
            </a:pPr>
            <a:r>
              <a:rPr lang="ar-EG" sz="800"/>
              <a:t>تعزيز العدالة الاجتماعية، وتشجيع العمل اللائق </a:t>
            </a:r>
            <a:endParaRPr lang="en-GB" sz="800" dirty="0"/>
          </a:p>
        </p:txBody>
      </p:sp>
    </p:spTree>
    <p:extLst>
      <p:ext uri="{BB962C8B-B14F-4D97-AF65-F5344CB8AC3E}">
        <p14:creationId xmlns:p14="http://schemas.microsoft.com/office/powerpoint/2010/main" val="1452938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E88496-5007-0BBF-7144-2F32D7F65FFF}"/>
              </a:ext>
            </a:extLst>
          </p:cNvPr>
          <p:cNvSpPr>
            <a:spLocks noGrp="1"/>
          </p:cNvSpPr>
          <p:nvPr>
            <p:ph type="title"/>
          </p:nvPr>
        </p:nvSpPr>
        <p:spPr>
          <a:xfrm>
            <a:off x="490538" y="1073148"/>
            <a:ext cx="11210924" cy="537151"/>
          </a:xfrm>
        </p:spPr>
        <p:txBody>
          <a:bodyPr/>
          <a:lstStyle/>
          <a:p>
            <a:pPr algn="r" rtl="1"/>
            <a:r>
              <a:rPr lang="ar-EG" dirty="0"/>
              <a:t>وضع الحماية الاجتماعية في الشرق الأوسط وشمال أفريقيا</a:t>
            </a:r>
            <a:endParaRPr lang="en-GB" dirty="0"/>
          </a:p>
        </p:txBody>
      </p:sp>
      <p:sp>
        <p:nvSpPr>
          <p:cNvPr id="4" name="Content Placeholder 3">
            <a:extLst>
              <a:ext uri="{FF2B5EF4-FFF2-40B4-BE49-F238E27FC236}">
                <a16:creationId xmlns:a16="http://schemas.microsoft.com/office/drawing/2014/main" id="{D11991E4-A7EA-B282-D7D6-0A68C2BFDD58}"/>
              </a:ext>
            </a:extLst>
          </p:cNvPr>
          <p:cNvSpPr>
            <a:spLocks noGrp="1"/>
          </p:cNvSpPr>
          <p:nvPr>
            <p:ph idx="1"/>
          </p:nvPr>
        </p:nvSpPr>
        <p:spPr>
          <a:xfrm>
            <a:off x="3558140" y="1484227"/>
            <a:ext cx="8306952" cy="4845386"/>
          </a:xfrm>
        </p:spPr>
        <p:txBody>
          <a:bodyPr/>
          <a:lstStyle/>
          <a:p>
            <a:pPr marL="285750" indent="-285750" algn="r" rtl="1">
              <a:buFont typeface="Arial" panose="020B0604020202020204" pitchFamily="34" charset="0"/>
              <a:buChar char="•"/>
            </a:pPr>
            <a:r>
              <a:rPr lang="ar-EG" sz="1600" dirty="0"/>
              <a:t>في منطقة الشرق الأوسط وشمال أفريقيا، لا يحصل سوى 14.2% من الأطفال على الإعانات المخصصة للأطفال أو الأسر.</a:t>
            </a:r>
            <a:endParaRPr lang="en-GB" sz="1600" dirty="0"/>
          </a:p>
          <a:p>
            <a:pPr marL="285750" indent="-285750" algn="r" rtl="1">
              <a:buFont typeface="Arial" panose="020B0604020202020204" pitchFamily="34" charset="0"/>
              <a:buChar char="•"/>
            </a:pPr>
            <a:r>
              <a:rPr lang="ar-EG" sz="1600" u="sng" dirty="0"/>
              <a:t>أمثلة من دول منطقة الشرق الأوسط وشمال أفريقيا:</a:t>
            </a:r>
            <a:endParaRPr lang="en-GB" sz="1600" u="sng" dirty="0"/>
          </a:p>
          <a:p>
            <a:pPr algn="r" rtl="1"/>
            <a:r>
              <a:rPr lang="ar-EG" sz="1600" dirty="0">
                <a:solidFill>
                  <a:srgbClr val="002060"/>
                </a:solidFill>
              </a:rPr>
              <a:t>مصر:</a:t>
            </a:r>
            <a:r>
              <a:rPr lang="en-GB" sz="1600" dirty="0">
                <a:solidFill>
                  <a:srgbClr val="002060"/>
                </a:solidFill>
              </a:rPr>
              <a:t> </a:t>
            </a:r>
            <a:r>
              <a:rPr lang="ar-EG" sz="1600" dirty="0"/>
              <a:t>يستهدف برنامج تكافل وكرامة الأسر الفقيرة التي لديها أطفال. اعتبارًا من أواخر عام 2023 وأوائل عام 2024، يقدم برنامج تكافل وكرامة تحويلات نقدية إلى ما يقرب من 4.67 مليون إلى 4.7 مليون أسرة، بما في ذلك حوالي 17 مليون فرد. </a:t>
            </a:r>
            <a:r>
              <a:rPr lang="en-GB" sz="1600" b="0" dirty="0"/>
              <a:t> </a:t>
            </a:r>
            <a:endParaRPr lang="en-GB" sz="1600" dirty="0"/>
          </a:p>
          <a:p>
            <a:pPr algn="r" rtl="1"/>
            <a:r>
              <a:rPr lang="ar-EG" sz="1600" dirty="0">
                <a:solidFill>
                  <a:srgbClr val="002060"/>
                </a:solidFill>
              </a:rPr>
              <a:t>تونس:</a:t>
            </a:r>
            <a:r>
              <a:rPr lang="en-GB" sz="1600" dirty="0">
                <a:solidFill>
                  <a:srgbClr val="002060"/>
                </a:solidFill>
              </a:rPr>
              <a:t> </a:t>
            </a:r>
            <a:r>
              <a:rPr lang="ar-EG" sz="1600" dirty="0">
                <a:solidFill>
                  <a:schemeClr val="accent6"/>
                </a:solidFill>
              </a:rPr>
              <a:t>برنامج أمان الاجتماعي (</a:t>
            </a:r>
            <a:r>
              <a:rPr lang="en-US" sz="1600" dirty="0">
                <a:solidFill>
                  <a:schemeClr val="accent6"/>
                </a:solidFill>
              </a:rPr>
              <a:t>A</a:t>
            </a:r>
            <a:r>
              <a:rPr lang="en-GB" sz="1600" dirty="0">
                <a:solidFill>
                  <a:schemeClr val="accent6"/>
                </a:solidFill>
              </a:rPr>
              <a:t>MEN social</a:t>
            </a:r>
            <a:r>
              <a:rPr lang="ar-EG" sz="1600" dirty="0">
                <a:solidFill>
                  <a:schemeClr val="accent6"/>
                </a:solidFill>
              </a:rPr>
              <a:t>).</a:t>
            </a:r>
            <a:r>
              <a:rPr lang="en-GB" sz="1600" dirty="0">
                <a:solidFill>
                  <a:schemeClr val="accent6"/>
                </a:solidFill>
              </a:rPr>
              <a:t> </a:t>
            </a:r>
            <a:r>
              <a:rPr lang="ar-EG" sz="1600" dirty="0"/>
              <a:t>في عام 2020، استحدثت الحكومة إعانة أطفال شهرية تخضع لاختبار الدخل للأطفال المؤهلين الذين تتراوح أعمارهم بين 0 و 5 سنوات.وقد </a:t>
            </a:r>
            <a:r>
              <a:rPr lang="en-GB" sz="1600" dirty="0"/>
              <a:t> </a:t>
            </a:r>
            <a:r>
              <a:rPr lang="ar-EG" sz="1600" dirty="0">
                <a:solidFill>
                  <a:schemeClr val="accent6"/>
                </a:solidFill>
              </a:rPr>
              <a:t>تم تمديد البرنامج ليشمل الفئة العمرية من 6-18 في أكتوبر 2025، ويغطي الآن 470,000 مستفيد في جميع أنحاء البلاد.  كما تشمل الحماية الصحية الاجتماعية (الرعاية الطبية المجانية</a:t>
            </a:r>
            <a:r>
              <a:rPr lang="en-GB" sz="1600" dirty="0">
                <a:solidFill>
                  <a:schemeClr val="accent6"/>
                </a:solidFill>
              </a:rPr>
              <a:t> 1 </a:t>
            </a:r>
            <a:r>
              <a:rPr lang="ar-EG" sz="1600" dirty="0">
                <a:solidFill>
                  <a:schemeClr val="accent6"/>
                </a:solidFill>
              </a:rPr>
              <a:t>و 2) للأسر المؤهلة.</a:t>
            </a:r>
            <a:endParaRPr lang="en-GB" sz="1600" dirty="0">
              <a:solidFill>
                <a:schemeClr val="accent6"/>
              </a:solidFill>
            </a:endParaRPr>
          </a:p>
          <a:p>
            <a:pPr algn="r" rtl="1"/>
            <a:r>
              <a:rPr lang="ar-EG" sz="1600" dirty="0">
                <a:solidFill>
                  <a:srgbClr val="002060"/>
                </a:solidFill>
              </a:rPr>
              <a:t>المغرب:</a:t>
            </a:r>
            <a:r>
              <a:rPr lang="en-GB" sz="1600" dirty="0">
                <a:solidFill>
                  <a:srgbClr val="002060"/>
                </a:solidFill>
              </a:rPr>
              <a:t> </a:t>
            </a:r>
            <a:r>
              <a:rPr lang="ar-EG" sz="1600" dirty="0"/>
              <a:t>زادت تغطية الأطفال في العقود الأخيرة من خلال الإعانات العائلية للتأمين الاجتماعي القائم على الاشتراكات والأنظمة غير القائمة على الاشتراكات </a:t>
            </a:r>
            <a:r>
              <a:rPr lang="ar-EG" sz="1600" dirty="0">
                <a:solidFill>
                  <a:schemeClr val="accent6"/>
                </a:solidFill>
              </a:rPr>
              <a:t>مدمجة في نظام الدعم الاجتماعي المباشر </a:t>
            </a:r>
            <a:r>
              <a:rPr lang="en-GB" sz="1600" dirty="0">
                <a:solidFill>
                  <a:schemeClr val="accent6"/>
                </a:solidFill>
              </a:rPr>
              <a:t>(ASD)</a:t>
            </a:r>
            <a:endParaRPr lang="en-GB" sz="1600" u="sng" dirty="0">
              <a:solidFill>
                <a:schemeClr val="accent6"/>
              </a:solidFill>
            </a:endParaRPr>
          </a:p>
          <a:p>
            <a:pPr algn="r" rtl="1"/>
            <a:endParaRPr lang="en-GB" dirty="0"/>
          </a:p>
          <a:p>
            <a:pPr algn="r" rtl="1"/>
            <a:endParaRPr lang="en-GB" dirty="0"/>
          </a:p>
          <a:p>
            <a:pPr algn="r" rtl="1"/>
            <a:endParaRPr lang="en-GB" dirty="0"/>
          </a:p>
          <a:p>
            <a:pPr algn="r" rtl="1"/>
            <a:endParaRPr lang="en-GB" dirty="0"/>
          </a:p>
        </p:txBody>
      </p:sp>
      <p:sp>
        <p:nvSpPr>
          <p:cNvPr id="5" name="Date Placeholder 4">
            <a:extLst>
              <a:ext uri="{FF2B5EF4-FFF2-40B4-BE49-F238E27FC236}">
                <a16:creationId xmlns:a16="http://schemas.microsoft.com/office/drawing/2014/main" id="{696D9CC6-8F80-0298-E0D1-752CDEE591E6}"/>
              </a:ext>
            </a:extLst>
          </p:cNvPr>
          <p:cNvSpPr>
            <a:spLocks noGrp="1"/>
          </p:cNvSpPr>
          <p:nvPr>
            <p:ph type="dt" sz="half" idx="10"/>
          </p:nvPr>
        </p:nvSpPr>
        <p:spPr/>
        <p:txBody>
          <a:bodyPr/>
          <a:lstStyle/>
          <a:p>
            <a:r>
              <a:rPr lang="en-GB"/>
              <a:t>Date: Monday / 01 / October / 2019</a:t>
            </a:r>
          </a:p>
        </p:txBody>
      </p:sp>
      <p:sp>
        <p:nvSpPr>
          <p:cNvPr id="7" name="Slide Number Placeholder 6">
            <a:extLst>
              <a:ext uri="{FF2B5EF4-FFF2-40B4-BE49-F238E27FC236}">
                <a16:creationId xmlns:a16="http://schemas.microsoft.com/office/drawing/2014/main" id="{3C2EE373-155F-EB3C-7970-ACD0C95DEB14}"/>
              </a:ext>
            </a:extLst>
          </p:cNvPr>
          <p:cNvSpPr>
            <a:spLocks noGrp="1"/>
          </p:cNvSpPr>
          <p:nvPr>
            <p:ph type="sldNum" sz="quarter" idx="12"/>
          </p:nvPr>
        </p:nvSpPr>
        <p:spPr/>
        <p:txBody>
          <a:bodyPr/>
          <a:lstStyle/>
          <a:p>
            <a:fld id="{856227C0-AD57-4F9B-BAE3-EEFB0D0EE427}" type="slidenum">
              <a:rPr lang="en-GB" smtClean="0"/>
              <a:t>6</a:t>
            </a:fld>
            <a:endParaRPr lang="en-GB"/>
          </a:p>
        </p:txBody>
      </p:sp>
      <p:pic>
        <p:nvPicPr>
          <p:cNvPr id="9" name="Picture 8" descr="A white outline of a map&#10;&#10;AI-generated content may be incorrect.">
            <a:extLst>
              <a:ext uri="{FF2B5EF4-FFF2-40B4-BE49-F238E27FC236}">
                <a16:creationId xmlns:a16="http://schemas.microsoft.com/office/drawing/2014/main" id="{4F841081-8769-BFF4-1E40-FCD110E074B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6908" y="2120467"/>
            <a:ext cx="3070460" cy="2523523"/>
          </a:xfrm>
          <a:prstGeom prst="rect">
            <a:avLst/>
          </a:prstGeom>
        </p:spPr>
      </p:pic>
      <p:pic>
        <p:nvPicPr>
          <p:cNvPr id="2" name="Picture 1" descr="A blue logo with a leaf and a symbol&#10;&#10;AI-generated content may be incorrect.">
            <a:extLst>
              <a:ext uri="{FF2B5EF4-FFF2-40B4-BE49-F238E27FC236}">
                <a16:creationId xmlns:a16="http://schemas.microsoft.com/office/drawing/2014/main" id="{CB985357-4044-3830-30AD-00D4463080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538" y="310552"/>
            <a:ext cx="1597054" cy="655606"/>
          </a:xfrm>
          <a:prstGeom prst="rect">
            <a:avLst/>
          </a:prstGeom>
        </p:spPr>
      </p:pic>
      <p:sp>
        <p:nvSpPr>
          <p:cNvPr id="8" name="Footer Placeholder 5">
            <a:extLst>
              <a:ext uri="{FF2B5EF4-FFF2-40B4-BE49-F238E27FC236}">
                <a16:creationId xmlns:a16="http://schemas.microsoft.com/office/drawing/2014/main" id="{818239C3-B708-F299-DF48-EA01540341E2}"/>
              </a:ext>
            </a:extLst>
          </p:cNvPr>
          <p:cNvSpPr>
            <a:spLocks noGrp="1"/>
          </p:cNvSpPr>
          <p:nvPr>
            <p:ph type="ftr" sz="quarter" idx="11"/>
          </p:nvPr>
        </p:nvSpPr>
        <p:spPr>
          <a:xfrm>
            <a:off x="6779031" y="6032767"/>
            <a:ext cx="5024220" cy="184607"/>
          </a:xfrm>
        </p:spPr>
        <p:txBody>
          <a:bodyPr>
            <a:normAutofit fontScale="92500" lnSpcReduction="10000"/>
          </a:bodyPr>
          <a:lstStyle/>
          <a:p>
            <a:pPr algn="r" rtl="1">
              <a:lnSpc>
                <a:spcPct val="90000"/>
              </a:lnSpc>
              <a:spcAft>
                <a:spcPts val="600"/>
              </a:spcAft>
            </a:pPr>
            <a:r>
              <a:rPr lang="ar-EG" sz="800" dirty="0"/>
              <a:t>تعزيز العدالة الاجتماعية، وتشجيع العمل اللائق </a:t>
            </a:r>
            <a:endParaRPr lang="en-GB" sz="800" dirty="0"/>
          </a:p>
        </p:txBody>
      </p:sp>
    </p:spTree>
    <p:extLst>
      <p:ext uri="{BB962C8B-B14F-4D97-AF65-F5344CB8AC3E}">
        <p14:creationId xmlns:p14="http://schemas.microsoft.com/office/powerpoint/2010/main" val="1083800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1C3598F1-9FDE-64EF-7E45-FE564D00C0CE}"/>
              </a:ext>
            </a:extLst>
          </p:cNvPr>
          <p:cNvSpPr>
            <a:spLocks noGrp="1"/>
          </p:cNvSpPr>
          <p:nvPr>
            <p:ph idx="1"/>
          </p:nvPr>
        </p:nvSpPr>
        <p:spPr>
          <a:xfrm>
            <a:off x="336534" y="1761422"/>
            <a:ext cx="11502539" cy="3931739"/>
          </a:xfrm>
        </p:spPr>
        <p:txBody>
          <a:bodyPr/>
          <a:lstStyle/>
          <a:p>
            <a:pPr marL="285750" indent="-285750" algn="r" rtl="1">
              <a:buFont typeface="Arial" panose="020B0604020202020204" pitchFamily="34" charset="0"/>
              <a:buChar char="•"/>
            </a:pPr>
            <a:r>
              <a:rPr lang="ar-EG" sz="2000" dirty="0"/>
              <a:t>على الرغم من التوسع في برامج الحماية الاجتماعية، لا تزال التغطية محدودة.</a:t>
            </a:r>
            <a:endParaRPr lang="en-GB" sz="2000" dirty="0"/>
          </a:p>
          <a:p>
            <a:pPr marL="285750" indent="-285750" algn="r" rtl="1">
              <a:buFont typeface="Arial" panose="020B0604020202020204" pitchFamily="34" charset="0"/>
              <a:buChar char="•"/>
            </a:pPr>
            <a:r>
              <a:rPr lang="ar-EG" sz="2000" dirty="0"/>
              <a:t>إن ارتفاع مستويات التشغيل غير المنظم ومحدودية أنظمة الضمان الاجتماعي الرسمية في العديد من بلدان منطقة الشرق الأوسط وشمال أفريقيا يعني أن العديد من الأسر (خاصة ذوي الدخل المنخفض والعاملين في القطاع غير المنظم) لا تشملهم برامج الحماية الاجتماعية.</a:t>
            </a:r>
            <a:endParaRPr lang="en-GB" sz="2000" dirty="0"/>
          </a:p>
          <a:p>
            <a:pPr marL="285750" indent="-285750" algn="r" rtl="1">
              <a:buFont typeface="Arial" panose="020B0604020202020204" pitchFamily="34" charset="0"/>
              <a:buChar char="•"/>
            </a:pPr>
            <a:r>
              <a:rPr lang="ar-EG" sz="2000" dirty="0"/>
              <a:t>وتؤدي برامج الحماية الاجتماعية المجزأة، والبرامج المحدودة المخصصة للأطفال، والتغطية غير الكافية للفئات الضعيفة (مثل ذوي الاحتياجات الخاصة والعاطلين عن العمل والعاملين في القطاع غير المنظم) إلى تقليل فعاليتها. </a:t>
            </a:r>
            <a:r>
              <a:rPr lang="en-GB" sz="2000" dirty="0"/>
              <a:t> </a:t>
            </a:r>
          </a:p>
          <a:p>
            <a:pPr marL="285750" indent="-285750" algn="r" rtl="1">
              <a:buFont typeface="Arial" panose="020B0604020202020204" pitchFamily="34" charset="0"/>
              <a:buChar char="•"/>
            </a:pPr>
            <a:r>
              <a:rPr lang="ar-EG" sz="2000" dirty="0"/>
              <a:t>وتؤدي حالات النزاع والنزوح وعدم الاستقرار الاقتصادي إلى تفاقم الاستبعاد من الحماية الاجتماعية، مما يزيد من مخاطر عمل الأطفال (على الرغم من اختلاف البيانات المحددة لكل بلد). كما يؤكد التقرير الإقليمي على التحدي المتمثل في الوصول إلى جميع الأطفال.</a:t>
            </a:r>
            <a:endParaRPr lang="en-GB" sz="2000" dirty="0"/>
          </a:p>
        </p:txBody>
      </p:sp>
      <p:sp>
        <p:nvSpPr>
          <p:cNvPr id="5" name="Date Placeholder 4">
            <a:extLst>
              <a:ext uri="{FF2B5EF4-FFF2-40B4-BE49-F238E27FC236}">
                <a16:creationId xmlns:a16="http://schemas.microsoft.com/office/drawing/2014/main" id="{6743C16A-2ACD-3B79-55E4-7487C72F0C34}"/>
              </a:ext>
            </a:extLst>
          </p:cNvPr>
          <p:cNvSpPr>
            <a:spLocks noGrp="1"/>
          </p:cNvSpPr>
          <p:nvPr>
            <p:ph type="dt" sz="half" idx="10"/>
          </p:nvPr>
        </p:nvSpPr>
        <p:spPr/>
        <p:txBody>
          <a:bodyPr/>
          <a:lstStyle/>
          <a:p>
            <a:r>
              <a:rPr lang="en-GB"/>
              <a:t>Date: Monday / 01 / October / 2019</a:t>
            </a:r>
          </a:p>
        </p:txBody>
      </p:sp>
      <p:sp>
        <p:nvSpPr>
          <p:cNvPr id="7" name="Slide Number Placeholder 6">
            <a:extLst>
              <a:ext uri="{FF2B5EF4-FFF2-40B4-BE49-F238E27FC236}">
                <a16:creationId xmlns:a16="http://schemas.microsoft.com/office/drawing/2014/main" id="{8C7BA02E-3680-3D48-DC38-0A2C80651F3F}"/>
              </a:ext>
            </a:extLst>
          </p:cNvPr>
          <p:cNvSpPr>
            <a:spLocks noGrp="1"/>
          </p:cNvSpPr>
          <p:nvPr>
            <p:ph type="sldNum" sz="quarter" idx="12"/>
          </p:nvPr>
        </p:nvSpPr>
        <p:spPr/>
        <p:txBody>
          <a:bodyPr/>
          <a:lstStyle/>
          <a:p>
            <a:fld id="{856227C0-AD57-4F9B-BAE3-EEFB0D0EE427}" type="slidenum">
              <a:rPr lang="en-GB" smtClean="0"/>
              <a:t>7</a:t>
            </a:fld>
            <a:endParaRPr lang="en-GB"/>
          </a:p>
        </p:txBody>
      </p:sp>
      <p:sp>
        <p:nvSpPr>
          <p:cNvPr id="2" name="Title 2">
            <a:extLst>
              <a:ext uri="{FF2B5EF4-FFF2-40B4-BE49-F238E27FC236}">
                <a16:creationId xmlns:a16="http://schemas.microsoft.com/office/drawing/2014/main" id="{5CCA7168-FEBE-C3CF-3320-95F3465C04DA}"/>
              </a:ext>
            </a:extLst>
          </p:cNvPr>
          <p:cNvSpPr txBox="1">
            <a:spLocks/>
          </p:cNvSpPr>
          <p:nvPr/>
        </p:nvSpPr>
        <p:spPr>
          <a:xfrm>
            <a:off x="490538" y="1073148"/>
            <a:ext cx="11210924" cy="53715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00" b="1" kern="1200">
                <a:solidFill>
                  <a:schemeClr val="accent1"/>
                </a:solidFill>
                <a:latin typeface="+mj-lt"/>
                <a:ea typeface="+mj-ea"/>
                <a:cs typeface="+mj-cs"/>
              </a:defRPr>
            </a:lvl1pPr>
          </a:lstStyle>
          <a:p>
            <a:pPr algn="r" rtl="1"/>
            <a:r>
              <a:rPr lang="ar-EG" dirty="0"/>
              <a:t>وضع الحماية الاجتماعية في الشرق الأوسط وشمال أفريقيا</a:t>
            </a:r>
            <a:endParaRPr lang="en-GB" dirty="0"/>
          </a:p>
        </p:txBody>
      </p:sp>
      <p:pic>
        <p:nvPicPr>
          <p:cNvPr id="8" name="Picture 7" descr="A blue logo with a leaf and a symbol&#10;&#10;AI-generated content may be incorrect.">
            <a:extLst>
              <a:ext uri="{FF2B5EF4-FFF2-40B4-BE49-F238E27FC236}">
                <a16:creationId xmlns:a16="http://schemas.microsoft.com/office/drawing/2014/main" id="{287B7666-95CF-3B21-6BE4-F16C93C1AD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538" y="310552"/>
            <a:ext cx="1597054" cy="655606"/>
          </a:xfrm>
          <a:prstGeom prst="rect">
            <a:avLst/>
          </a:prstGeom>
        </p:spPr>
      </p:pic>
      <p:sp>
        <p:nvSpPr>
          <p:cNvPr id="11" name="Footer Placeholder 5">
            <a:extLst>
              <a:ext uri="{FF2B5EF4-FFF2-40B4-BE49-F238E27FC236}">
                <a16:creationId xmlns:a16="http://schemas.microsoft.com/office/drawing/2014/main" id="{F94B45E0-D47D-7E6E-4280-6B72295DDB7A}"/>
              </a:ext>
            </a:extLst>
          </p:cNvPr>
          <p:cNvSpPr>
            <a:spLocks noGrp="1"/>
          </p:cNvSpPr>
          <p:nvPr>
            <p:ph type="ftr" sz="quarter" idx="11"/>
          </p:nvPr>
        </p:nvSpPr>
        <p:spPr>
          <a:xfrm>
            <a:off x="6779031" y="6032767"/>
            <a:ext cx="5024220" cy="184607"/>
          </a:xfrm>
        </p:spPr>
        <p:txBody>
          <a:bodyPr>
            <a:normAutofit fontScale="92500" lnSpcReduction="10000"/>
          </a:bodyPr>
          <a:lstStyle/>
          <a:p>
            <a:pPr algn="r" rtl="1">
              <a:lnSpc>
                <a:spcPct val="90000"/>
              </a:lnSpc>
              <a:spcAft>
                <a:spcPts val="600"/>
              </a:spcAft>
            </a:pPr>
            <a:r>
              <a:rPr lang="ar-EG" sz="800" dirty="0"/>
              <a:t>تعزيز العدالة الاجتماعية، وتشجيع العمل اللائق </a:t>
            </a:r>
            <a:endParaRPr lang="en-GB" sz="800" dirty="0"/>
          </a:p>
        </p:txBody>
      </p:sp>
    </p:spTree>
    <p:extLst>
      <p:ext uri="{BB962C8B-B14F-4D97-AF65-F5344CB8AC3E}">
        <p14:creationId xmlns:p14="http://schemas.microsoft.com/office/powerpoint/2010/main" val="19549116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C8C5760-C837-6E9C-DA5D-99840F4E349F}"/>
              </a:ext>
            </a:extLst>
          </p:cNvPr>
          <p:cNvSpPr>
            <a:spLocks noGrp="1"/>
          </p:cNvSpPr>
          <p:nvPr>
            <p:ph type="title"/>
          </p:nvPr>
        </p:nvSpPr>
        <p:spPr>
          <a:xfrm>
            <a:off x="3932430" y="2366962"/>
            <a:ext cx="7200000" cy="608525"/>
          </a:xfrm>
        </p:spPr>
        <p:txBody>
          <a:bodyPr/>
          <a:lstStyle/>
          <a:p>
            <a:pPr algn="r" rtl="1"/>
            <a:r>
              <a:rPr lang="ar-EG" dirty="0"/>
              <a:t>استعراض الأدلة</a:t>
            </a:r>
            <a:endParaRPr lang="en-GB" dirty="0"/>
          </a:p>
        </p:txBody>
      </p:sp>
      <p:sp>
        <p:nvSpPr>
          <p:cNvPr id="5" name="Date Placeholder 4">
            <a:extLst>
              <a:ext uri="{FF2B5EF4-FFF2-40B4-BE49-F238E27FC236}">
                <a16:creationId xmlns:a16="http://schemas.microsoft.com/office/drawing/2014/main" id="{53A731D5-80BC-F41D-A4C8-BE9A7E07DE59}"/>
              </a:ext>
            </a:extLst>
          </p:cNvPr>
          <p:cNvSpPr>
            <a:spLocks noGrp="1"/>
          </p:cNvSpPr>
          <p:nvPr>
            <p:ph type="dt" sz="half" idx="10"/>
          </p:nvPr>
        </p:nvSpPr>
        <p:spPr/>
        <p:txBody>
          <a:bodyPr/>
          <a:lstStyle/>
          <a:p>
            <a:r>
              <a:rPr lang="en-GB"/>
              <a:t>Date: Monday / 01 / October / 2019</a:t>
            </a:r>
          </a:p>
        </p:txBody>
      </p:sp>
      <p:sp>
        <p:nvSpPr>
          <p:cNvPr id="6" name="Footer Placeholder 5">
            <a:extLst>
              <a:ext uri="{FF2B5EF4-FFF2-40B4-BE49-F238E27FC236}">
                <a16:creationId xmlns:a16="http://schemas.microsoft.com/office/drawing/2014/main" id="{DF8F1BB5-0666-B705-DB15-06B7C03CAEDA}"/>
              </a:ext>
            </a:extLst>
          </p:cNvPr>
          <p:cNvSpPr>
            <a:spLocks noGrp="1"/>
          </p:cNvSpPr>
          <p:nvPr>
            <p:ph type="ftr" sz="quarter" idx="11"/>
          </p:nvPr>
        </p:nvSpPr>
        <p:spPr/>
        <p:txBody>
          <a:bodyPr/>
          <a:lstStyle/>
          <a:p>
            <a:r>
              <a:rPr lang="en-GB"/>
              <a:t>Advancing social justice, promoting decent work</a:t>
            </a:r>
          </a:p>
        </p:txBody>
      </p:sp>
      <p:sp>
        <p:nvSpPr>
          <p:cNvPr id="7" name="Slide Number Placeholder 6">
            <a:extLst>
              <a:ext uri="{FF2B5EF4-FFF2-40B4-BE49-F238E27FC236}">
                <a16:creationId xmlns:a16="http://schemas.microsoft.com/office/drawing/2014/main" id="{2FC6DAED-916D-9F90-DDDF-EF1FDA14AA8E}"/>
              </a:ext>
            </a:extLst>
          </p:cNvPr>
          <p:cNvSpPr>
            <a:spLocks noGrp="1"/>
          </p:cNvSpPr>
          <p:nvPr>
            <p:ph type="sldNum" sz="quarter" idx="12"/>
          </p:nvPr>
        </p:nvSpPr>
        <p:spPr/>
        <p:txBody>
          <a:bodyPr/>
          <a:lstStyle/>
          <a:p>
            <a:fld id="{856227C0-AD57-4F9B-BAE3-EEFB0D0EE427}" type="slidenum">
              <a:rPr lang="en-GB" smtClean="0"/>
              <a:t>8</a:t>
            </a:fld>
            <a:endParaRPr lang="en-GB"/>
          </a:p>
        </p:txBody>
      </p:sp>
      <p:pic>
        <p:nvPicPr>
          <p:cNvPr id="10" name="Picture 9">
            <a:hlinkClick r:id="rId3"/>
            <a:extLst>
              <a:ext uri="{FF2B5EF4-FFF2-40B4-BE49-F238E27FC236}">
                <a16:creationId xmlns:a16="http://schemas.microsoft.com/office/drawing/2014/main" id="{D42A6B69-3FFE-499A-2470-5348239AE48F}"/>
              </a:ext>
            </a:extLst>
          </p:cNvPr>
          <p:cNvPicPr>
            <a:picLocks noChangeAspect="1"/>
          </p:cNvPicPr>
          <p:nvPr/>
        </p:nvPicPr>
        <p:blipFill>
          <a:blip r:embed="rId4"/>
          <a:stretch>
            <a:fillRect/>
          </a:stretch>
        </p:blipFill>
        <p:spPr>
          <a:xfrm>
            <a:off x="103762" y="287189"/>
            <a:ext cx="4555810" cy="628362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32057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01EAD-AA5E-E274-5047-AFEFF1AFD877}"/>
              </a:ext>
            </a:extLst>
          </p:cNvPr>
          <p:cNvSpPr>
            <a:spLocks noGrp="1"/>
          </p:cNvSpPr>
          <p:nvPr>
            <p:ph type="title"/>
          </p:nvPr>
        </p:nvSpPr>
        <p:spPr/>
        <p:txBody>
          <a:bodyPr/>
          <a:lstStyle/>
          <a:p>
            <a:pPr algn="r" rtl="1"/>
            <a:r>
              <a:rPr lang="ar-EG" dirty="0"/>
              <a:t>الحماية الاجتماعية كاستجابة سياسية لعمل الأطفال: ماذا تقول الأدلة؟</a:t>
            </a:r>
            <a:endParaRPr lang="en-GB" dirty="0"/>
          </a:p>
        </p:txBody>
      </p:sp>
      <p:sp>
        <p:nvSpPr>
          <p:cNvPr id="4" name="Date Placeholder 3">
            <a:extLst>
              <a:ext uri="{FF2B5EF4-FFF2-40B4-BE49-F238E27FC236}">
                <a16:creationId xmlns:a16="http://schemas.microsoft.com/office/drawing/2014/main" id="{3C136931-3446-CAAB-65C7-69CA5DAD3AD4}"/>
              </a:ext>
            </a:extLst>
          </p:cNvPr>
          <p:cNvSpPr>
            <a:spLocks noGrp="1"/>
          </p:cNvSpPr>
          <p:nvPr>
            <p:ph type="dt" sz="half" idx="10"/>
          </p:nvPr>
        </p:nvSpPr>
        <p:spPr/>
        <p:txBody>
          <a:bodyPr/>
          <a:lstStyle/>
          <a:p>
            <a:r>
              <a:rPr lang="en-GB"/>
              <a:t>Date: Monday / 01 / October / 2019</a:t>
            </a:r>
          </a:p>
        </p:txBody>
      </p:sp>
      <p:sp>
        <p:nvSpPr>
          <p:cNvPr id="6" name="Slide Number Placeholder 5">
            <a:extLst>
              <a:ext uri="{FF2B5EF4-FFF2-40B4-BE49-F238E27FC236}">
                <a16:creationId xmlns:a16="http://schemas.microsoft.com/office/drawing/2014/main" id="{79ACE386-5C0E-4DA5-4FE7-560CE3480B55}"/>
              </a:ext>
            </a:extLst>
          </p:cNvPr>
          <p:cNvSpPr>
            <a:spLocks noGrp="1"/>
          </p:cNvSpPr>
          <p:nvPr>
            <p:ph type="sldNum" sz="quarter" idx="12"/>
          </p:nvPr>
        </p:nvSpPr>
        <p:spPr/>
        <p:txBody>
          <a:bodyPr/>
          <a:lstStyle/>
          <a:p>
            <a:fld id="{856227C0-AD57-4F9B-BAE3-EEFB0D0EE427}" type="slidenum">
              <a:rPr lang="en-GB" smtClean="0"/>
              <a:t>9</a:t>
            </a:fld>
            <a:endParaRPr lang="en-GB"/>
          </a:p>
        </p:txBody>
      </p:sp>
      <p:graphicFrame>
        <p:nvGraphicFramePr>
          <p:cNvPr id="7" name="Chart 6">
            <a:extLst>
              <a:ext uri="{FF2B5EF4-FFF2-40B4-BE49-F238E27FC236}">
                <a16:creationId xmlns:a16="http://schemas.microsoft.com/office/drawing/2014/main" id="{0F8B893C-24E8-0720-1A0B-1069F35C858A}"/>
              </a:ext>
            </a:extLst>
          </p:cNvPr>
          <p:cNvGraphicFramePr>
            <a:graphicFrameLocks/>
          </p:cNvGraphicFramePr>
          <p:nvPr>
            <p:extLst>
              <p:ext uri="{D42A27DB-BD31-4B8C-83A1-F6EECF244321}">
                <p14:modId xmlns:p14="http://schemas.microsoft.com/office/powerpoint/2010/main" val="2619513166"/>
              </p:ext>
            </p:extLst>
          </p:nvPr>
        </p:nvGraphicFramePr>
        <p:xfrm>
          <a:off x="229282" y="1657977"/>
          <a:ext cx="7511142" cy="4754734"/>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Rounded Corners 7">
            <a:extLst>
              <a:ext uri="{FF2B5EF4-FFF2-40B4-BE49-F238E27FC236}">
                <a16:creationId xmlns:a16="http://schemas.microsoft.com/office/drawing/2014/main" id="{7B59BF5E-8DF7-5BE3-51A8-A7C6C62452B4}"/>
              </a:ext>
            </a:extLst>
          </p:cNvPr>
          <p:cNvSpPr/>
          <p:nvPr/>
        </p:nvSpPr>
        <p:spPr>
          <a:xfrm>
            <a:off x="8207148" y="2846390"/>
            <a:ext cx="3494314" cy="1816925"/>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1"/>
            <a:r>
              <a:rPr lang="ar-EG" b="1" dirty="0"/>
              <a:t>62 دراسة تغطي 47 برنامجًا </a:t>
            </a:r>
            <a:endParaRPr lang="en-US" b="1" dirty="0"/>
          </a:p>
          <a:p>
            <a:pPr algn="ctr" rtl="1"/>
            <a:endParaRPr lang="en-US" b="1" dirty="0"/>
          </a:p>
          <a:p>
            <a:pPr algn="ctr" rtl="1"/>
            <a:r>
              <a:rPr lang="ar-EG" b="1" dirty="0"/>
              <a:t>من 2010 إلى 2022</a:t>
            </a:r>
            <a:endParaRPr lang="en-GB" b="1" dirty="0"/>
          </a:p>
        </p:txBody>
      </p:sp>
      <p:sp>
        <p:nvSpPr>
          <p:cNvPr id="9" name="TextBox 8">
            <a:extLst>
              <a:ext uri="{FF2B5EF4-FFF2-40B4-BE49-F238E27FC236}">
                <a16:creationId xmlns:a16="http://schemas.microsoft.com/office/drawing/2014/main" id="{2D445ADF-3730-D2B3-6E7F-219B8D61CD45}"/>
              </a:ext>
            </a:extLst>
          </p:cNvPr>
          <p:cNvSpPr txBox="1"/>
          <p:nvPr/>
        </p:nvSpPr>
        <p:spPr>
          <a:xfrm>
            <a:off x="631127" y="5376439"/>
            <a:ext cx="1421959" cy="430887"/>
          </a:xfrm>
          <a:prstGeom prst="rect">
            <a:avLst/>
          </a:prstGeom>
          <a:noFill/>
        </p:spPr>
        <p:txBody>
          <a:bodyPr wrap="square" rtlCol="0">
            <a:spAutoFit/>
          </a:bodyPr>
          <a:lstStyle/>
          <a:p>
            <a:pPr algn="r" rtl="1"/>
            <a:r>
              <a:rPr lang="ar-EG" sz="1100" dirty="0">
                <a:solidFill>
                  <a:schemeClr val="accent2"/>
                </a:solidFill>
              </a:rPr>
              <a:t>معظم البرامج تعزز أنشطة كسب الرزق</a:t>
            </a:r>
            <a:endParaRPr lang="en-GB" sz="1100" dirty="0">
              <a:solidFill>
                <a:schemeClr val="accent2"/>
              </a:solidFill>
            </a:endParaRPr>
          </a:p>
        </p:txBody>
      </p:sp>
      <p:pic>
        <p:nvPicPr>
          <p:cNvPr id="3" name="Picture 2" descr="A blue logo with a leaf and a symbol&#10;&#10;AI-generated content may be incorrect.">
            <a:extLst>
              <a:ext uri="{FF2B5EF4-FFF2-40B4-BE49-F238E27FC236}">
                <a16:creationId xmlns:a16="http://schemas.microsoft.com/office/drawing/2014/main" id="{C319521A-97E2-DD38-615A-41CCA52CA7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538" y="310552"/>
            <a:ext cx="1597054" cy="655606"/>
          </a:xfrm>
          <a:prstGeom prst="rect">
            <a:avLst/>
          </a:prstGeom>
        </p:spPr>
      </p:pic>
      <p:sp>
        <p:nvSpPr>
          <p:cNvPr id="10" name="Footer Placeholder 5">
            <a:extLst>
              <a:ext uri="{FF2B5EF4-FFF2-40B4-BE49-F238E27FC236}">
                <a16:creationId xmlns:a16="http://schemas.microsoft.com/office/drawing/2014/main" id="{944796A3-47FC-B661-371E-37D03389929E}"/>
              </a:ext>
            </a:extLst>
          </p:cNvPr>
          <p:cNvSpPr>
            <a:spLocks noGrp="1"/>
          </p:cNvSpPr>
          <p:nvPr>
            <p:ph type="ftr" sz="quarter" idx="11"/>
          </p:nvPr>
        </p:nvSpPr>
        <p:spPr>
          <a:xfrm>
            <a:off x="6720666" y="5993857"/>
            <a:ext cx="5024220" cy="184607"/>
          </a:xfrm>
        </p:spPr>
        <p:txBody>
          <a:bodyPr>
            <a:normAutofit/>
          </a:bodyPr>
          <a:lstStyle/>
          <a:p>
            <a:pPr algn="r" rtl="1">
              <a:lnSpc>
                <a:spcPct val="90000"/>
              </a:lnSpc>
              <a:spcAft>
                <a:spcPts val="600"/>
              </a:spcAft>
            </a:pPr>
            <a:r>
              <a:rPr lang="ar-EG" sz="800" dirty="0"/>
              <a:t>تعزيز العدالة الاجتماعية، وتشجيع العمل اللائق </a:t>
            </a:r>
            <a:endParaRPr lang="en-GB" sz="800" dirty="0"/>
          </a:p>
        </p:txBody>
      </p:sp>
      <p:sp>
        <p:nvSpPr>
          <p:cNvPr id="11" name="TextBox 10">
            <a:extLst>
              <a:ext uri="{FF2B5EF4-FFF2-40B4-BE49-F238E27FC236}">
                <a16:creationId xmlns:a16="http://schemas.microsoft.com/office/drawing/2014/main" id="{0120CED7-8AB7-CF7B-4B90-D2BA53416D4D}"/>
              </a:ext>
            </a:extLst>
          </p:cNvPr>
          <p:cNvSpPr txBox="1"/>
          <p:nvPr/>
        </p:nvSpPr>
        <p:spPr>
          <a:xfrm>
            <a:off x="1327570" y="1669353"/>
            <a:ext cx="1439444" cy="584775"/>
          </a:xfrm>
          <a:prstGeom prst="rect">
            <a:avLst/>
          </a:prstGeom>
          <a:solidFill>
            <a:schemeClr val="bg1"/>
          </a:solidFill>
        </p:spPr>
        <p:txBody>
          <a:bodyPr wrap="square" rtlCol="0">
            <a:spAutoFit/>
          </a:bodyPr>
          <a:lstStyle/>
          <a:p>
            <a:pPr algn="r" rtl="1"/>
            <a:r>
              <a:rPr lang="ar-EG" sz="1600" b="1" dirty="0">
                <a:solidFill>
                  <a:srgbClr val="960A55"/>
                </a:solidFill>
              </a:rPr>
              <a:t>لا يوجد تغييرات ملموسة، 11%</a:t>
            </a:r>
            <a:endParaRPr lang="en-US" sz="1600" b="1" dirty="0">
              <a:solidFill>
                <a:srgbClr val="960A55"/>
              </a:solidFill>
            </a:endParaRPr>
          </a:p>
        </p:txBody>
      </p:sp>
      <p:sp>
        <p:nvSpPr>
          <p:cNvPr id="12" name="TextBox 11">
            <a:extLst>
              <a:ext uri="{FF2B5EF4-FFF2-40B4-BE49-F238E27FC236}">
                <a16:creationId xmlns:a16="http://schemas.microsoft.com/office/drawing/2014/main" id="{93690460-EAB1-E246-4173-F87BED806835}"/>
              </a:ext>
            </a:extLst>
          </p:cNvPr>
          <p:cNvSpPr txBox="1"/>
          <p:nvPr/>
        </p:nvSpPr>
        <p:spPr>
          <a:xfrm>
            <a:off x="507791" y="2818638"/>
            <a:ext cx="1678564" cy="338554"/>
          </a:xfrm>
          <a:prstGeom prst="rect">
            <a:avLst/>
          </a:prstGeom>
          <a:solidFill>
            <a:schemeClr val="bg1"/>
          </a:solidFill>
        </p:spPr>
        <p:txBody>
          <a:bodyPr wrap="square" rtlCol="0">
            <a:spAutoFit/>
          </a:bodyPr>
          <a:lstStyle/>
          <a:p>
            <a:pPr algn="r" rtl="1"/>
            <a:r>
              <a:rPr lang="ar-EG" sz="1600" b="1" dirty="0">
                <a:solidFill>
                  <a:srgbClr val="FFCD2D"/>
                </a:solidFill>
              </a:rPr>
              <a:t>آثار متباينة، 11%</a:t>
            </a:r>
            <a:endParaRPr lang="en-US" sz="1600" b="1" dirty="0">
              <a:solidFill>
                <a:srgbClr val="FFCD2D"/>
              </a:solidFill>
            </a:endParaRPr>
          </a:p>
        </p:txBody>
      </p:sp>
      <p:sp>
        <p:nvSpPr>
          <p:cNvPr id="13" name="TextBox 12">
            <a:extLst>
              <a:ext uri="{FF2B5EF4-FFF2-40B4-BE49-F238E27FC236}">
                <a16:creationId xmlns:a16="http://schemas.microsoft.com/office/drawing/2014/main" id="{864E71C0-2E85-E359-CCA1-6F67B9B62C5F}"/>
              </a:ext>
            </a:extLst>
          </p:cNvPr>
          <p:cNvSpPr txBox="1"/>
          <p:nvPr/>
        </p:nvSpPr>
        <p:spPr>
          <a:xfrm>
            <a:off x="409028" y="4697553"/>
            <a:ext cx="1678564" cy="523220"/>
          </a:xfrm>
          <a:prstGeom prst="rect">
            <a:avLst/>
          </a:prstGeom>
          <a:solidFill>
            <a:schemeClr val="bg1"/>
          </a:solidFill>
        </p:spPr>
        <p:txBody>
          <a:bodyPr wrap="square" rtlCol="0">
            <a:spAutoFit/>
          </a:bodyPr>
          <a:lstStyle/>
          <a:p>
            <a:pPr algn="r" rtl="1"/>
            <a:r>
              <a:rPr lang="ar-EG" sz="1400" b="1" dirty="0">
                <a:solidFill>
                  <a:srgbClr val="FA3C4B"/>
                </a:solidFill>
              </a:rPr>
              <a:t>زيادة مشاركة الأطفال في الأنشطة الإنتاجية، 18%</a:t>
            </a:r>
            <a:endParaRPr lang="en-US" sz="1400" b="1" dirty="0">
              <a:solidFill>
                <a:srgbClr val="FA3C4B"/>
              </a:solidFill>
            </a:endParaRPr>
          </a:p>
        </p:txBody>
      </p:sp>
    </p:spTree>
    <p:extLst>
      <p:ext uri="{BB962C8B-B14F-4D97-AF65-F5344CB8AC3E}">
        <p14:creationId xmlns:p14="http://schemas.microsoft.com/office/powerpoint/2010/main" val="19757757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ILO 2020">
  <a:themeElements>
    <a:clrScheme name="ILO Jan 2020">
      <a:dk1>
        <a:srgbClr val="230050"/>
      </a:dk1>
      <a:lt1>
        <a:sysClr val="window" lastClr="FFFFFF"/>
      </a:lt1>
      <a:dk2>
        <a:srgbClr val="000000"/>
      </a:dk2>
      <a:lt2>
        <a:srgbClr val="F8FCFE"/>
      </a:lt2>
      <a:accent1>
        <a:srgbClr val="1E2DBE"/>
      </a:accent1>
      <a:accent2>
        <a:srgbClr val="FA3C4B"/>
      </a:accent2>
      <a:accent3>
        <a:srgbClr val="FFCD2D"/>
      </a:accent3>
      <a:accent4>
        <a:srgbClr val="960A55"/>
      </a:accent4>
      <a:accent5>
        <a:srgbClr val="05D2D2"/>
      </a:accent5>
      <a:accent6>
        <a:srgbClr val="8CE164"/>
      </a:accent6>
      <a:hlink>
        <a:srgbClr val="230050"/>
      </a:hlink>
      <a:folHlink>
        <a:srgbClr val="23005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LO Presentation 16x9.potx" id="{1B78B7CC-6F33-4AED-B988-F1824BC14DB2}" vid="{017B0592-C5E0-43A0-8804-D21738B9040C}"/>
    </a:ext>
  </a:extLst>
</a:theme>
</file>

<file path=ppt/theme/theme2.xml><?xml version="1.0" encoding="utf-8"?>
<a:theme xmlns:a="http://schemas.openxmlformats.org/drawingml/2006/main" name="2_ILO 2020">
  <a:themeElements>
    <a:clrScheme name="ILO Jan 2020">
      <a:dk1>
        <a:srgbClr val="230050"/>
      </a:dk1>
      <a:lt1>
        <a:sysClr val="window" lastClr="FFFFFF"/>
      </a:lt1>
      <a:dk2>
        <a:srgbClr val="000000"/>
      </a:dk2>
      <a:lt2>
        <a:srgbClr val="F8FCFE"/>
      </a:lt2>
      <a:accent1>
        <a:srgbClr val="1E2DBE"/>
      </a:accent1>
      <a:accent2>
        <a:srgbClr val="FA3C4B"/>
      </a:accent2>
      <a:accent3>
        <a:srgbClr val="FFCD2D"/>
      </a:accent3>
      <a:accent4>
        <a:srgbClr val="960A55"/>
      </a:accent4>
      <a:accent5>
        <a:srgbClr val="05D2D2"/>
      </a:accent5>
      <a:accent6>
        <a:srgbClr val="8CE164"/>
      </a:accent6>
      <a:hlink>
        <a:srgbClr val="230050"/>
      </a:hlink>
      <a:folHlink>
        <a:srgbClr val="23005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LO Presentation 16x9.potx" id="{1B78B7CC-6F33-4AED-B988-F1824BC14DB2}" vid="{017B0592-C5E0-43A0-8804-D21738B9040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3B88281810AD84484318F07D7D83D0A" ma:contentTypeVersion="15" ma:contentTypeDescription="Create a new document." ma:contentTypeScope="" ma:versionID="dc969e43dcff4d49a39b7862c4667ecf">
  <xsd:schema xmlns:xsd="http://www.w3.org/2001/XMLSchema" xmlns:xs="http://www.w3.org/2001/XMLSchema" xmlns:p="http://schemas.microsoft.com/office/2006/metadata/properties" xmlns:ns2="6937fe7d-dbaa-4d8b-8dfb-55869c703af9" xmlns:ns3="d80bd96a-b2e9-437b-b6bf-4f4ba360650a" xmlns:ns4="2118e9f4-83e0-430e-8618-3d02343c48a9" targetNamespace="http://schemas.microsoft.com/office/2006/metadata/properties" ma:root="true" ma:fieldsID="6787c857c9c4fcc79d61a1fd01efc3dd" ns2:_="" ns3:_="" ns4:_="">
    <xsd:import namespace="6937fe7d-dbaa-4d8b-8dfb-55869c703af9"/>
    <xsd:import namespace="d80bd96a-b2e9-437b-b6bf-4f4ba360650a"/>
    <xsd:import namespace="2118e9f4-83e0-430e-8618-3d02343c48a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lcf76f155ced4ddcb4097134ff3c332f" minOccurs="0"/>
                <xsd:element ref="ns4:TaxCatchAll" minOccurs="0"/>
                <xsd:element ref="ns2:MediaServiceOCR" minOccurs="0"/>
                <xsd:element ref="ns2:MediaServiceGenerationTime" minOccurs="0"/>
                <xsd:element ref="ns2:MediaServiceEventHashCode"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37fe7d-dbaa-4d8b-8dfb-55869c703af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3932b82f-ee1f-4246-9d44-c1f8cdfbe54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80bd96a-b2e9-437b-b6bf-4f4ba360650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118e9f4-83e0-430e-8618-3d02343c48a9"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b25e1966-e9a4-4c2b-9ae2-32f20d798a41}" ma:internalName="TaxCatchAll" ma:showField="CatchAllData" ma:web="d80bd96a-b2e9-437b-b6bf-4f4ba360650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937fe7d-dbaa-4d8b-8dfb-55869c703af9">
      <Terms xmlns="http://schemas.microsoft.com/office/infopath/2007/PartnerControls"/>
    </lcf76f155ced4ddcb4097134ff3c332f>
    <TaxCatchAll xmlns="2118e9f4-83e0-430e-8618-3d02343c48a9" xsi:nil="true"/>
    <SharedWithUsers xmlns="d80bd96a-b2e9-437b-b6bf-4f4ba360650a">
      <UserInfo>
        <DisplayName>Behrendt, Christina</DisplayName>
        <AccountId>12</AccountId>
        <AccountType/>
      </UserInfo>
      <UserInfo>
        <DisplayName>Razavi, Shahrashoub</DisplayName>
        <AccountId>20</AccountId>
        <AccountType/>
      </UserInfo>
      <UserInfo>
        <DisplayName>Ramaswamy, Krithi Dakshina</DisplayName>
        <AccountId>255</AccountId>
        <AccountType/>
      </UserInfo>
      <UserInfo>
        <DisplayName>Orton, Ian</DisplayName>
        <AccountId>17</AccountId>
        <AccountType/>
      </UserInfo>
      <UserInfo>
        <DisplayName>Markov, Kroum</DisplayName>
        <AccountId>26</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4392178-20A8-4C9A-B89E-ECBAA595DBE9}">
  <ds:schemaRefs>
    <ds:schemaRef ds:uri="2118e9f4-83e0-430e-8618-3d02343c48a9"/>
    <ds:schemaRef ds:uri="6937fe7d-dbaa-4d8b-8dfb-55869c703af9"/>
    <ds:schemaRef ds:uri="d80bd96a-b2e9-437b-b6bf-4f4ba360650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customXml/itemProps2.xml><?xml version="1.0" encoding="utf-8"?>
<ds:datastoreItem xmlns:ds="http://schemas.openxmlformats.org/officeDocument/2006/customXml" ds:itemID="{7FFE9BA1-466D-457D-9B7B-A9B439BB28E1}">
  <ds:schemaRefs>
    <ds:schemaRef ds:uri="2118e9f4-83e0-430e-8618-3d02343c48a9"/>
    <ds:schemaRef ds:uri="6937fe7d-dbaa-4d8b-8dfb-55869c703af9"/>
    <ds:schemaRef ds:uri="d80bd96a-b2e9-437b-b6bf-4f4ba360650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90BFB0C1-B447-45CC-9FB4-3B5877BBB01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English PowerPoint Presentation</Template>
  <TotalTime>0</TotalTime>
  <Words>2199</Words>
  <Application>Microsoft Office PowerPoint</Application>
  <PresentationFormat>Widescreen</PresentationFormat>
  <Paragraphs>236</Paragraphs>
  <Slides>14</Slides>
  <Notes>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14</vt:i4>
      </vt:variant>
    </vt:vector>
  </HeadingPairs>
  <TitlesOfParts>
    <vt:vector size="22" baseType="lpstr">
      <vt:lpstr>Arial</vt:lpstr>
      <vt:lpstr>Arial Narrow</vt:lpstr>
      <vt:lpstr>Calibri</vt:lpstr>
      <vt:lpstr>Overpass</vt:lpstr>
      <vt:lpstr>Wingdings</vt:lpstr>
      <vt:lpstr>Wingdings 3</vt:lpstr>
      <vt:lpstr>1_ILO 2020</vt:lpstr>
      <vt:lpstr>2_ILO 2020</vt:lpstr>
      <vt:lpstr>الحماية الاجتماعية كأداة أساسية للحد من عمل الأطفال: الأدلة والآثار المترتبة على السياسات  آية جبر منسق مشروع وطني أول للحماية الاجتماعية مكتب منظمة العمل الدولية في القاهرة  القاهرة، 4 ديسمبر 2025</vt:lpstr>
      <vt:lpstr>الاتجاهات العالمية والإقليمية في مجال عمل الأطفال</vt:lpstr>
      <vt:lpstr>الأسباب المنطقية: الفقر والضعف وعمل الأطفال</vt:lpstr>
      <vt:lpstr>وضع الحماية الاجتماعية في العالم</vt:lpstr>
      <vt:lpstr>نقص الاستثمار في الحماية الاجتماعية</vt:lpstr>
      <vt:lpstr>وضع الحماية الاجتماعية في الشرق الأوسط وشمال أفريقيا</vt:lpstr>
      <vt:lpstr>PowerPoint Presentation</vt:lpstr>
      <vt:lpstr>استعراض الأدلة</vt:lpstr>
      <vt:lpstr>الحماية الاجتماعية كاستجابة سياسية لعمل الأطفال: ماذا تقول الأدلة؟</vt:lpstr>
      <vt:lpstr>أدلة على أن الإعانات النقدية للأسرة والطفل (المشروطة وغير المشروطة) تقلل من عمل الأطفال</vt:lpstr>
      <vt:lpstr>الأدلة. إعانات الأطفال ضرورية ولكنها غير كافية. والحماية الاجتماعية ضرورية طوال دورة الحياة لمكافحة عمل الأطفال.</vt:lpstr>
      <vt:lpstr>ما هي الخطوة التالية في مجال الحماية الاجتماعية وعمل الأطفال؟</vt:lpstr>
      <vt:lpstr>التوصيات الرئيسية:</vt:lpstr>
      <vt:lpstr>شكرًا لحسن الاستماع ! لمزيد من المعلومات يُرجى الاطلاع على المراجع التالية :</vt:lpstr>
    </vt:vector>
  </TitlesOfParts>
  <Manager/>
  <Company>ILO</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Impacts of the COVID-19 crisis  on employment: (potential) solutions  for informal/self-employed workers: Setting the scene   socialprotection.org webinar, 21 April 2020</dc:title>
  <dc:subject/>
  <dc:creator>Behrendt, Christina</dc:creator>
  <cp:keywords/>
  <dc:description/>
  <cp:lastModifiedBy>Gabr, Aya</cp:lastModifiedBy>
  <cp:revision>18</cp:revision>
  <cp:lastPrinted>2023-09-08T13:08:42Z</cp:lastPrinted>
  <dcterms:created xsi:type="dcterms:W3CDTF">2020-04-22T11:26:03Z</dcterms:created>
  <dcterms:modified xsi:type="dcterms:W3CDTF">2025-12-02T09:05:01Z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0x01010093B88281810AD84484318F07D7D83D0A</vt:lpwstr>
  </property>
  <property fmtid="{D5CDD505-2E9C-101B-9397-08002B2CF9AE}" pid="3" name="MediaServiceImageTags">
    <vt:lpwstr/>
  </property>
</Properties>
</file>